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1" r:id="rId5"/>
    <p:sldId id="260" r:id="rId6"/>
    <p:sldId id="262" r:id="rId7"/>
    <p:sldId id="263" r:id="rId8"/>
    <p:sldId id="264" r:id="rId9"/>
    <p:sldId id="265" r:id="rId10"/>
    <p:sldId id="266" r:id="rId11"/>
    <p:sldId id="268" r:id="rId12"/>
    <p:sldId id="267" r:id="rId13"/>
    <p:sldId id="269" r:id="rId14"/>
    <p:sldId id="270" r:id="rId15"/>
    <p:sldId id="273" r:id="rId16"/>
    <p:sldId id="274" r:id="rId17"/>
    <p:sldId id="275" r:id="rId18"/>
    <p:sldId id="276" r:id="rId19"/>
    <p:sldId id="278" r:id="rId20"/>
    <p:sldId id="279" r:id="rId21"/>
    <p:sldId id="280" r:id="rId22"/>
    <p:sldId id="259" r:id="rId23"/>
    <p:sldId id="272" r:id="rId24"/>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102" y="-2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7" name="Flowchart: Document 6"/>
          <p:cNvSpPr/>
          <p:nvPr/>
        </p:nvSpPr>
        <p:spPr>
          <a:xfrm rot="10800000">
            <a:off x="1" y="1520731"/>
            <a:ext cx="9144000" cy="3435579"/>
          </a:xfrm>
          <a:custGeom>
            <a:avLst/>
            <a:gdLst>
              <a:gd name="connsiteX0" fmla="*/ 0 w 21600"/>
              <a:gd name="connsiteY0" fmla="*/ 0 h 18805"/>
              <a:gd name="connsiteX1" fmla="*/ 21600 w 21600"/>
              <a:gd name="connsiteY1" fmla="*/ 0 h 18805"/>
              <a:gd name="connsiteX2" fmla="*/ 21600 w 21600"/>
              <a:gd name="connsiteY2" fmla="*/ 17322 h 18805"/>
              <a:gd name="connsiteX3" fmla="*/ 0 w 21600"/>
              <a:gd name="connsiteY3" fmla="*/ 18805 h 18805"/>
              <a:gd name="connsiteX4" fmla="*/ 0 w 21600"/>
              <a:gd name="connsiteY4" fmla="*/ 0 h 18805"/>
              <a:gd name="connsiteX0" fmla="*/ 0 w 21600"/>
              <a:gd name="connsiteY0" fmla="*/ 0 h 18805"/>
              <a:gd name="connsiteX1" fmla="*/ 21600 w 21600"/>
              <a:gd name="connsiteY1" fmla="*/ 0 h 18805"/>
              <a:gd name="connsiteX2" fmla="*/ 21600 w 21600"/>
              <a:gd name="connsiteY2" fmla="*/ 17322 h 18805"/>
              <a:gd name="connsiteX3" fmla="*/ 0 w 21600"/>
              <a:gd name="connsiteY3" fmla="*/ 18805 h 18805"/>
              <a:gd name="connsiteX4" fmla="*/ 0 w 21600"/>
              <a:gd name="connsiteY4" fmla="*/ 0 h 18805"/>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9355"/>
              <a:gd name="connsiteX1" fmla="*/ 21600 w 21600"/>
              <a:gd name="connsiteY1" fmla="*/ 0 h 19355"/>
              <a:gd name="connsiteX2" fmla="*/ 21600 w 21600"/>
              <a:gd name="connsiteY2" fmla="*/ 17322 h 19355"/>
              <a:gd name="connsiteX3" fmla="*/ 0 w 21600"/>
              <a:gd name="connsiteY3" fmla="*/ 19355 h 19355"/>
              <a:gd name="connsiteX4" fmla="*/ 0 w 21600"/>
              <a:gd name="connsiteY4" fmla="*/ 0 h 19355"/>
              <a:gd name="connsiteX0" fmla="*/ 0 w 21600"/>
              <a:gd name="connsiteY0" fmla="*/ 0 h 19355"/>
              <a:gd name="connsiteX1" fmla="*/ 21600 w 21600"/>
              <a:gd name="connsiteY1" fmla="*/ 0 h 19355"/>
              <a:gd name="connsiteX2" fmla="*/ 21600 w 21600"/>
              <a:gd name="connsiteY2" fmla="*/ 17322 h 19355"/>
              <a:gd name="connsiteX3" fmla="*/ 0 w 21600"/>
              <a:gd name="connsiteY3" fmla="*/ 19355 h 19355"/>
              <a:gd name="connsiteX4" fmla="*/ 0 w 21600"/>
              <a:gd name="connsiteY4" fmla="*/ 0 h 19355"/>
              <a:gd name="connsiteX0" fmla="*/ 0 w 21600"/>
              <a:gd name="connsiteY0" fmla="*/ 0 h 19794"/>
              <a:gd name="connsiteX1" fmla="*/ 21600 w 21600"/>
              <a:gd name="connsiteY1" fmla="*/ 0 h 19794"/>
              <a:gd name="connsiteX2" fmla="*/ 21600 w 21600"/>
              <a:gd name="connsiteY2" fmla="*/ 17322 h 19794"/>
              <a:gd name="connsiteX3" fmla="*/ 0 w 21600"/>
              <a:gd name="connsiteY3" fmla="*/ 19794 h 19794"/>
              <a:gd name="connsiteX4" fmla="*/ 0 w 21600"/>
              <a:gd name="connsiteY4" fmla="*/ 0 h 19794"/>
              <a:gd name="connsiteX0" fmla="*/ 0 w 21600"/>
              <a:gd name="connsiteY0" fmla="*/ 0 h 19794"/>
              <a:gd name="connsiteX1" fmla="*/ 21600 w 21600"/>
              <a:gd name="connsiteY1" fmla="*/ 0 h 19794"/>
              <a:gd name="connsiteX2" fmla="*/ 21600 w 21600"/>
              <a:gd name="connsiteY2" fmla="*/ 17322 h 19794"/>
              <a:gd name="connsiteX3" fmla="*/ 0 w 21600"/>
              <a:gd name="connsiteY3" fmla="*/ 19794 h 19794"/>
              <a:gd name="connsiteX4" fmla="*/ 0 w 21600"/>
              <a:gd name="connsiteY4" fmla="*/ 0 h 19794"/>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19794">
                <a:moveTo>
                  <a:pt x="0" y="0"/>
                </a:moveTo>
                <a:lnTo>
                  <a:pt x="21600" y="0"/>
                </a:lnTo>
                <a:lnTo>
                  <a:pt x="21600" y="17322"/>
                </a:lnTo>
                <a:cubicBezTo>
                  <a:pt x="10800" y="17322"/>
                  <a:pt x="7466" y="25350"/>
                  <a:pt x="0" y="19794"/>
                </a:cubicBezTo>
                <a:lnTo>
                  <a:pt x="0" y="0"/>
                </a:lnTo>
                <a:close/>
              </a:path>
            </a:pathLst>
          </a:custGeom>
          <a:gradFill>
            <a:gsLst>
              <a:gs pos="100000">
                <a:schemeClr val="bg2">
                  <a:tint val="28000"/>
                  <a:satMod val="2000000"/>
                  <a:alpha val="30000"/>
                </a:schemeClr>
              </a:gs>
              <a:gs pos="35000">
                <a:schemeClr val="bg2">
                  <a:shade val="100000"/>
                  <a:satMod val="600000"/>
                  <a:alpha val="0"/>
                </a:schemeClr>
              </a:gs>
            </a:gsLst>
            <a:lin ang="54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9" name="Title 8"/>
          <p:cNvSpPr>
            <a:spLocks noGrp="1"/>
          </p:cNvSpPr>
          <p:nvPr>
            <p:ph type="ctrTitle"/>
          </p:nvPr>
        </p:nvSpPr>
        <p:spPr>
          <a:xfrm>
            <a:off x="502920" y="2775745"/>
            <a:ext cx="8229600" cy="2167128"/>
          </a:xfrm>
        </p:spPr>
        <p:txBody>
          <a:bodyPr tIns="0" bIns="0" anchor="t"/>
          <a:lstStyle>
            <a:lvl1pPr>
              <a:defRPr sz="5000" cap="all" baseline="0">
                <a:effectLst>
                  <a:outerShdw blurRad="30000" dist="30000" dir="2700000" algn="tl" rotWithShape="0">
                    <a:schemeClr val="bg2">
                      <a:shade val="45000"/>
                      <a:satMod val="150000"/>
                      <a:alpha val="90000"/>
                    </a:schemeClr>
                  </a:outerShdw>
                  <a:reflection blurRad="12000" stA="25000" endPos="49000" dist="5000" dir="5400000" sy="-100000" algn="bl" rotWithShape="0"/>
                </a:effectLst>
              </a:defRPr>
            </a:lvl1pPr>
          </a:lstStyle>
          <a:p>
            <a:r>
              <a:rPr lang="es-ES" smtClean="0"/>
              <a:t>Haga clic para modificar el estilo de título del patrón</a:t>
            </a:r>
            <a:endParaRPr lang="en-US" dirty="0"/>
          </a:p>
        </p:txBody>
      </p:sp>
      <p:sp>
        <p:nvSpPr>
          <p:cNvPr id="17" name="Subtitle 16"/>
          <p:cNvSpPr>
            <a:spLocks noGrp="1"/>
          </p:cNvSpPr>
          <p:nvPr>
            <p:ph type="subTitle" idx="1"/>
          </p:nvPr>
        </p:nvSpPr>
        <p:spPr>
          <a:xfrm>
            <a:off x="500064" y="1559720"/>
            <a:ext cx="5105400" cy="1219200"/>
          </a:xfrm>
        </p:spPr>
        <p:txBody>
          <a:bodyPr lIns="0" tIns="0" rIns="0" bIns="0" anchor="b"/>
          <a:lstStyle>
            <a:lvl1pPr marL="0" indent="0" algn="l">
              <a:buNone/>
              <a:defRPr sz="19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smtClean="0"/>
              <a:t>Haga clic para modificar el estilo de subtítulo del patrón</a:t>
            </a:r>
            <a:endParaRPr lang="en-US" dirty="0"/>
          </a:p>
        </p:txBody>
      </p:sp>
      <p:sp>
        <p:nvSpPr>
          <p:cNvPr id="30" name="Date Placeholder 29"/>
          <p:cNvSpPr>
            <a:spLocks noGrp="1"/>
          </p:cNvSpPr>
          <p:nvPr>
            <p:ph type="dt" sz="half" idx="10"/>
          </p:nvPr>
        </p:nvSpPr>
        <p:spPr/>
        <p:txBody>
          <a:bodyPr/>
          <a:lstStyle/>
          <a:p>
            <a:fld id="{0DF6A380-60E0-43EA-9679-4C551C5A0F79}" type="datetimeFigureOut">
              <a:rPr lang="es-MX" smtClean="0"/>
              <a:pPr/>
              <a:t>15/07/2010</a:t>
            </a:fld>
            <a:endParaRPr lang="es-MX"/>
          </a:p>
        </p:txBody>
      </p:sp>
      <p:sp>
        <p:nvSpPr>
          <p:cNvPr id="19" name="Footer Placeholder 18"/>
          <p:cNvSpPr>
            <a:spLocks noGrp="1"/>
          </p:cNvSpPr>
          <p:nvPr>
            <p:ph type="ftr" sz="quarter" idx="11"/>
          </p:nvPr>
        </p:nvSpPr>
        <p:spPr/>
        <p:txBody>
          <a:bodyPr/>
          <a:lstStyle/>
          <a:p>
            <a:endParaRPr lang="es-MX"/>
          </a:p>
        </p:txBody>
      </p:sp>
      <p:sp>
        <p:nvSpPr>
          <p:cNvPr id="27" name="Slide Number Placeholder 26"/>
          <p:cNvSpPr>
            <a:spLocks noGrp="1"/>
          </p:cNvSpPr>
          <p:nvPr>
            <p:ph type="sldNum" sz="quarter" idx="12"/>
          </p:nvPr>
        </p:nvSpPr>
        <p:spPr/>
        <p:txBody>
          <a:bodyPr/>
          <a:lstStyle/>
          <a:p>
            <a:fld id="{61B75F86-8637-4123-B840-0313559E8CB9}" type="slidenum">
              <a:rPr lang="es-MX" smtClean="0"/>
              <a:pPr/>
              <a:t>‹Nº›</a:t>
            </a:fld>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0DF6A380-60E0-43EA-9679-4C551C5A0F79}" type="datetimeFigureOut">
              <a:rPr lang="es-MX" smtClean="0"/>
              <a:pPr/>
              <a:t>15/07/2010</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1B75F86-8637-4123-B840-0313559E8CB9}"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0DF6A380-60E0-43EA-9679-4C551C5A0F79}" type="datetimeFigureOut">
              <a:rPr lang="es-MX" smtClean="0"/>
              <a:pPr/>
              <a:t>15/07/2010</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1B75F86-8637-4123-B840-0313559E8CB9}"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0DF6A380-60E0-43EA-9679-4C551C5A0F79}" type="datetimeFigureOut">
              <a:rPr lang="es-MX" smtClean="0"/>
              <a:pPr/>
              <a:t>15/07/2010</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1B75F86-8637-4123-B840-0313559E8CB9}" type="slidenum">
              <a:rPr lang="es-MX" smtClean="0"/>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76" y="990600"/>
            <a:ext cx="7772400" cy="1362456"/>
          </a:xfrm>
        </p:spPr>
        <p:txBody>
          <a:bodyPr>
            <a:noAutofit/>
          </a:bodyPr>
          <a:lstStyle>
            <a:lvl1pPr algn="l">
              <a:buNone/>
              <a:defRPr sz="4800" b="1" cap="none"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22313" y="2352677"/>
            <a:ext cx="7772400" cy="1509712"/>
          </a:xfrm>
        </p:spPr>
        <p:txBody>
          <a:bodyPr anchor="t"/>
          <a:lstStyle>
            <a:lvl1pPr>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0DF6A380-60E0-43EA-9679-4C551C5A0F79}" type="datetimeFigureOut">
              <a:rPr lang="es-MX" smtClean="0"/>
              <a:pPr/>
              <a:t>15/07/2010</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1B75F86-8637-4123-B840-0313559E8CB9}"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tIns="9144" bIns="9144"/>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457200" y="2199800"/>
            <a:ext cx="4038600" cy="4160520"/>
          </a:xfrm>
        </p:spPr>
        <p:txBody>
          <a:bodyPr/>
          <a:lstStyle>
            <a:lvl1pPr>
              <a:defRPr sz="2800"/>
            </a:lvl1pPr>
            <a:lvl2pPr>
              <a:defRPr sz="2400"/>
            </a:lvl2pPr>
            <a:lvl3pPr>
              <a:defRPr sz="2000"/>
            </a:lvl3pPr>
            <a:lvl4pPr>
              <a:defRPr sz="18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48200" y="2199800"/>
            <a:ext cx="4038600" cy="4160520"/>
          </a:xfrm>
        </p:spPr>
        <p:txBody>
          <a:bodyPr/>
          <a:lstStyle>
            <a:lvl1pPr>
              <a:defRPr sz="2800"/>
            </a:lvl1pPr>
            <a:lvl2pPr>
              <a:defRPr sz="2400"/>
            </a:lvl2pPr>
            <a:lvl3pPr>
              <a:defRPr sz="2000"/>
            </a:lvl3pPr>
            <a:lvl4pPr>
              <a:defRPr sz="18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0DF6A380-60E0-43EA-9679-4C551C5A0F79}" type="datetimeFigureOut">
              <a:rPr lang="es-MX" smtClean="0"/>
              <a:pPr/>
              <a:t>15/07/2010</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61B75F86-8637-4123-B840-0313559E8CB9}"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tIns="9144" bIns="9144" anchor="b"/>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2112168"/>
            <a:ext cx="4040188" cy="502920"/>
          </a:xfrm>
        </p:spPr>
        <p:txBody>
          <a:bodyPr anchor="b">
            <a:noAutofit/>
          </a:bodyPr>
          <a:lstStyle>
            <a:lvl1pPr>
              <a:buNone/>
              <a:defRPr sz="2200" b="1">
                <a:effectLst>
                  <a:outerShdw blurRad="38000" dist="38000" dir="2700000" algn="tl" rotWithShape="0">
                    <a:schemeClr val="bg2">
                      <a:shade val="45000"/>
                      <a:satMod val="150000"/>
                      <a:alpha val="90000"/>
                    </a:schemeClr>
                  </a:outerShdw>
                </a:effectLst>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4" name="Text Placeholder 3"/>
          <p:cNvSpPr>
            <a:spLocks noGrp="1"/>
          </p:cNvSpPr>
          <p:nvPr>
            <p:ph type="body" sz="half" idx="3"/>
          </p:nvPr>
        </p:nvSpPr>
        <p:spPr>
          <a:xfrm>
            <a:off x="4645025" y="2112168"/>
            <a:ext cx="4041775" cy="502920"/>
          </a:xfrm>
        </p:spPr>
        <p:txBody>
          <a:bodyPr anchor="b">
            <a:noAutofit/>
          </a:bodyPr>
          <a:lstStyle>
            <a:lvl1pPr>
              <a:buNone/>
              <a:defRPr sz="2200" b="1">
                <a:effectLst>
                  <a:outerShdw blurRad="30000" dist="30000" dir="2700000" algn="tl" rotWithShape="0">
                    <a:schemeClr val="bg2">
                      <a:shade val="45000"/>
                      <a:satMod val="150000"/>
                      <a:alpha val="90000"/>
                    </a:schemeClr>
                  </a:outerShdw>
                </a:effectLst>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5" name="Content Placeholder 4"/>
          <p:cNvSpPr>
            <a:spLocks noGrp="1"/>
          </p:cNvSpPr>
          <p:nvPr>
            <p:ph sz="quarter" idx="2"/>
          </p:nvPr>
        </p:nvSpPr>
        <p:spPr>
          <a:xfrm>
            <a:off x="457200" y="2667000"/>
            <a:ext cx="4040188" cy="3657600"/>
          </a:xfrm>
        </p:spPr>
        <p:txBody>
          <a:bodyPr/>
          <a:lstStyle>
            <a:lvl1pPr>
              <a:defRPr sz="2200"/>
            </a:lvl1pPr>
            <a:lvl2pPr>
              <a:defRPr sz="2000"/>
            </a:lvl2pPr>
            <a:lvl3pPr>
              <a:defRPr sz="1800"/>
            </a:lvl3pPr>
            <a:lvl4pPr>
              <a:defRPr sz="1600"/>
            </a:lvl4pPr>
            <a:lvl5pPr>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6" name="Content Placeholder 5"/>
          <p:cNvSpPr>
            <a:spLocks noGrp="1"/>
          </p:cNvSpPr>
          <p:nvPr>
            <p:ph sz="quarter" idx="4"/>
          </p:nvPr>
        </p:nvSpPr>
        <p:spPr>
          <a:xfrm>
            <a:off x="4645025" y="2667000"/>
            <a:ext cx="4041775" cy="3657600"/>
          </a:xfrm>
        </p:spPr>
        <p:txBody>
          <a:bodyPr/>
          <a:lstStyle>
            <a:lvl1pPr>
              <a:defRPr sz="2200"/>
            </a:lvl1pPr>
            <a:lvl2pPr>
              <a:defRPr sz="2000"/>
            </a:lvl2pPr>
            <a:lvl3pPr>
              <a:defRPr sz="1800"/>
            </a:lvl3pPr>
            <a:lvl4pPr>
              <a:defRPr sz="1600"/>
            </a:lvl4pPr>
            <a:lvl5pPr>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0DF6A380-60E0-43EA-9679-4C551C5A0F79}" type="datetimeFigureOut">
              <a:rPr lang="es-MX" smtClean="0"/>
              <a:pPr/>
              <a:t>15/07/2010</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61B75F86-8637-4123-B840-0313559E8CB9}"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a:effectLst/>
        </p:spPr>
        <p:txBody>
          <a:bodyPr tIns="9144" bIns="9144" anchor="b"/>
          <a:lstStyle>
            <a:lvl1pPr>
              <a:defRPr sz="4800" cap="none" baseline="0">
                <a:effectLst>
                  <a:outerShdw blurRad="30000" dist="30000" dir="2700000" algn="tl" rotWithShape="0">
                    <a:schemeClr val="bg2">
                      <a:shade val="45000"/>
                      <a:satMod val="150000"/>
                      <a:alpha val="90000"/>
                    </a:schemeClr>
                  </a:outerShdw>
                </a:effectLst>
              </a:defRPr>
            </a:lvl1p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0DF6A380-60E0-43EA-9679-4C551C5A0F79}" type="datetimeFigureOut">
              <a:rPr lang="es-MX" smtClean="0"/>
              <a:pPr/>
              <a:t>15/07/2010</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61B75F86-8637-4123-B840-0313559E8CB9}" type="slidenum">
              <a:rPr lang="es-MX" smtClean="0"/>
              <a:pPr/>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F6A380-60E0-43EA-9679-4C551C5A0F79}" type="datetimeFigureOut">
              <a:rPr lang="es-MX" smtClean="0"/>
              <a:pPr/>
              <a:t>15/07/2010</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61B75F86-8637-4123-B840-0313559E8CB9}"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71440"/>
            <a:ext cx="8229600" cy="914400"/>
          </a:xfrm>
        </p:spPr>
        <p:txBody>
          <a:bodyPr tIns="0" bIns="0" anchor="b"/>
          <a:lstStyle>
            <a:lvl1pPr algn="l">
              <a:buNone/>
              <a:defRPr sz="5000" b="1"/>
            </a:lvl1pPr>
          </a:lstStyle>
          <a:p>
            <a:r>
              <a:rPr lang="es-ES" smtClean="0"/>
              <a:t>Haga clic para modificar el estilo de título del patrón</a:t>
            </a:r>
            <a:endParaRPr lang="en-US" dirty="0"/>
          </a:p>
        </p:txBody>
      </p:sp>
      <p:sp>
        <p:nvSpPr>
          <p:cNvPr id="3" name="Text Placeholder 2"/>
          <p:cNvSpPr>
            <a:spLocks noGrp="1"/>
          </p:cNvSpPr>
          <p:nvPr>
            <p:ph type="body" idx="2"/>
          </p:nvPr>
        </p:nvSpPr>
        <p:spPr>
          <a:xfrm>
            <a:off x="457200" y="1133856"/>
            <a:ext cx="2590800" cy="5181600"/>
          </a:xfrm>
        </p:spPr>
        <p:txBody>
          <a:bodyPr lIns="45720" tIns="45720" rIns="0"/>
          <a:lstStyle>
            <a:lvl1pPr marL="0" indent="0">
              <a:spcBef>
                <a:spcPts val="300"/>
              </a:spcBef>
              <a:buNone/>
              <a:defRPr sz="1800"/>
            </a:lvl1pPr>
            <a:lvl2pPr>
              <a:buNone/>
              <a:defRPr sz="1200"/>
            </a:lvl2pPr>
            <a:lvl3pPr>
              <a:buNone/>
              <a:defRPr sz="1000"/>
            </a:lvl3pPr>
            <a:lvl4pPr>
              <a:buNone/>
              <a:defRPr sz="900"/>
            </a:lvl4pPr>
            <a:lvl5pPr>
              <a:buNone/>
              <a:defRPr sz="900"/>
            </a:lvl5pPr>
          </a:lstStyle>
          <a:p>
            <a:pPr lvl="0"/>
            <a:r>
              <a:rPr lang="es-ES" smtClean="0"/>
              <a:t>Haga clic para modificar el estilo de texto del patrón</a:t>
            </a:r>
          </a:p>
        </p:txBody>
      </p:sp>
      <p:sp>
        <p:nvSpPr>
          <p:cNvPr id="4" name="Content Placeholder 3"/>
          <p:cNvSpPr>
            <a:spLocks noGrp="1"/>
          </p:cNvSpPr>
          <p:nvPr>
            <p:ph sz="half" idx="1"/>
          </p:nvPr>
        </p:nvSpPr>
        <p:spPr>
          <a:xfrm>
            <a:off x="3429000" y="1133472"/>
            <a:ext cx="5257800" cy="5191128"/>
          </a:xfrm>
        </p:spPr>
        <p:txBody>
          <a:bodyPr/>
          <a:lstStyle>
            <a:lvl1pPr algn="l">
              <a:defRPr sz="3000"/>
            </a:lvl1pPr>
            <a:lvl2pPr algn="l">
              <a:defRPr sz="2800"/>
            </a:lvl2pPr>
            <a:lvl3pPr algn="l">
              <a:defRPr sz="2400"/>
            </a:lvl3pPr>
            <a:lvl4pPr algn="l">
              <a:defRPr sz="2000"/>
            </a:lvl4pPr>
            <a:lvl5pPr algn="l">
              <a:defRPr sz="20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0DF6A380-60E0-43EA-9679-4C551C5A0F79}" type="datetimeFigureOut">
              <a:rPr lang="es-MX" smtClean="0"/>
              <a:pPr/>
              <a:t>15/07/2010</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61B75F86-8637-4123-B840-0313559E8CB9}"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76240" y="1981200"/>
            <a:ext cx="3429000" cy="522288"/>
          </a:xfrm>
        </p:spPr>
        <p:txBody>
          <a:bodyPr tIns="0" bIns="0" anchor="b"/>
          <a:lstStyle>
            <a:lvl1pPr algn="r">
              <a:buNone/>
              <a:defRPr sz="2000" b="1"/>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4093368" y="1066800"/>
            <a:ext cx="4572000" cy="4572000"/>
          </a:xfrm>
          <a:solidFill>
            <a:schemeClr val="bg2">
              <a:shade val="75000"/>
            </a:schemeClr>
          </a:solidFill>
          <a:ln w="60325">
            <a:solidFill>
              <a:srgbClr val="FFFFFF"/>
            </a:solidFill>
            <a:miter lim="800000"/>
          </a:ln>
          <a:effectLst>
            <a:outerShdw blurRad="36195" dist="10000" dir="5400000" algn="tl" rotWithShape="0">
              <a:srgbClr val="000000">
                <a:alpha val="75000"/>
              </a:srgbClr>
            </a:outerShdw>
            <a:reflection stA="21000" endA="500" endPos="10000" dist="20000" dir="5400000" sy="-100000" algn="bl" rotWithShape="0"/>
          </a:effectLst>
        </p:spPr>
        <p:txBody>
          <a:bodyPr/>
          <a:lstStyle>
            <a:lvl1pPr>
              <a:buNone/>
              <a:defRPr sz="3200"/>
            </a:lvl1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376240" y="2543176"/>
            <a:ext cx="3429000" cy="914400"/>
          </a:xfrm>
        </p:spPr>
        <p:txBody>
          <a:bodyPr lIns="0" tIns="0" rIns="0" bIns="0" anchor="t"/>
          <a:lstStyle>
            <a:lvl1pPr indent="0" algn="r">
              <a:spcBef>
                <a:spcPts val="300"/>
              </a:spcBef>
              <a:buFontTx/>
              <a:buNone/>
              <a:defRPr sz="1400" baseline="0"/>
            </a:lvl1pPr>
            <a:lvl2pPr>
              <a:buFontTx/>
              <a:buNone/>
              <a:defRPr sz="1200"/>
            </a:lvl2pPr>
            <a:lvl3pPr>
              <a:buFontTx/>
              <a:buNone/>
              <a:defRPr sz="1000"/>
            </a:lvl3pPr>
            <a:lvl4pPr>
              <a:buFontTx/>
              <a:buNone/>
              <a:defRPr sz="900"/>
            </a:lvl4pPr>
            <a:lvl5pPr>
              <a:buFontTx/>
              <a:buNone/>
              <a:defRPr sz="900"/>
            </a:lvl5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0DF6A380-60E0-43EA-9679-4C551C5A0F79}" type="datetimeFigureOut">
              <a:rPr lang="es-MX" smtClean="0"/>
              <a:pPr/>
              <a:t>15/07/2010</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a:xfrm>
            <a:off x="8153400" y="6356350"/>
            <a:ext cx="533400" cy="365125"/>
          </a:xfrm>
        </p:spPr>
        <p:txBody>
          <a:bodyPr/>
          <a:lstStyle/>
          <a:p>
            <a:fld id="{61B75F86-8637-4123-B840-0313559E8CB9}"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Flowchart: Document 6"/>
          <p:cNvSpPr/>
          <p:nvPr/>
        </p:nvSpPr>
        <p:spPr>
          <a:xfrm rot="10800000">
            <a:off x="1" y="1142899"/>
            <a:ext cx="9144000" cy="5562705"/>
          </a:xfrm>
          <a:custGeom>
            <a:avLst/>
            <a:gdLst>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20252"/>
              <a:gd name="connsiteX1" fmla="*/ 21600 w 21600"/>
              <a:gd name="connsiteY1" fmla="*/ 0 h 20252"/>
              <a:gd name="connsiteX2" fmla="*/ 21600 w 21600"/>
              <a:gd name="connsiteY2" fmla="*/ 17322 h 20252"/>
              <a:gd name="connsiteX3" fmla="*/ 0 w 21600"/>
              <a:gd name="connsiteY3" fmla="*/ 20252 h 20252"/>
              <a:gd name="connsiteX4" fmla="*/ 0 w 21600"/>
              <a:gd name="connsiteY4" fmla="*/ 0 h 20252"/>
              <a:gd name="connsiteX0" fmla="*/ 0 w 21600"/>
              <a:gd name="connsiteY0" fmla="*/ 0 h 20252"/>
              <a:gd name="connsiteX1" fmla="*/ 21600 w 21600"/>
              <a:gd name="connsiteY1" fmla="*/ 0 h 20252"/>
              <a:gd name="connsiteX2" fmla="*/ 21600 w 21600"/>
              <a:gd name="connsiteY2" fmla="*/ 17322 h 20252"/>
              <a:gd name="connsiteX3" fmla="*/ 0 w 21600"/>
              <a:gd name="connsiteY3" fmla="*/ 20252 h 20252"/>
              <a:gd name="connsiteX4" fmla="*/ 0 w 21600"/>
              <a:gd name="connsiteY4" fmla="*/ 0 h 20252"/>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20252">
                <a:moveTo>
                  <a:pt x="0" y="0"/>
                </a:moveTo>
                <a:lnTo>
                  <a:pt x="21600" y="0"/>
                </a:lnTo>
                <a:lnTo>
                  <a:pt x="21600" y="17322"/>
                </a:lnTo>
                <a:cubicBezTo>
                  <a:pt x="10800" y="17322"/>
                  <a:pt x="10056" y="24231"/>
                  <a:pt x="0" y="20252"/>
                </a:cubicBezTo>
                <a:lnTo>
                  <a:pt x="0" y="0"/>
                </a:lnTo>
                <a:close/>
              </a:path>
            </a:pathLst>
          </a:custGeom>
          <a:gradFill>
            <a:gsLst>
              <a:gs pos="100000">
                <a:schemeClr val="bg2">
                  <a:tint val="55000"/>
                  <a:satMod val="1800000"/>
                  <a:alpha val="55000"/>
                </a:schemeClr>
              </a:gs>
              <a:gs pos="65000">
                <a:schemeClr val="bg2">
                  <a:shade val="100000"/>
                  <a:satMod val="600000"/>
                  <a:alpha val="0"/>
                </a:schemeClr>
              </a:gs>
            </a:gsLst>
            <a:lin ang="48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8" name="Flowchart: Document 7"/>
          <p:cNvSpPr/>
          <p:nvPr/>
        </p:nvSpPr>
        <p:spPr>
          <a:xfrm rot="10800000">
            <a:off x="1" y="1341133"/>
            <a:ext cx="9144000" cy="4480425"/>
          </a:xfrm>
          <a:custGeom>
            <a:avLst/>
            <a:gdLst>
              <a:gd name="connsiteX0" fmla="*/ 0 w 21600"/>
              <a:gd name="connsiteY0" fmla="*/ 0 h 18944"/>
              <a:gd name="connsiteX1" fmla="*/ 21600 w 21600"/>
              <a:gd name="connsiteY1" fmla="*/ 0 h 18944"/>
              <a:gd name="connsiteX2" fmla="*/ 21600 w 21600"/>
              <a:gd name="connsiteY2" fmla="*/ 17322 h 18944"/>
              <a:gd name="connsiteX3" fmla="*/ 0 w 21600"/>
              <a:gd name="connsiteY3" fmla="*/ 18944 h 18944"/>
              <a:gd name="connsiteX4" fmla="*/ 0 w 21600"/>
              <a:gd name="connsiteY4" fmla="*/ 0 h 18944"/>
              <a:gd name="connsiteX0" fmla="*/ 0 w 21600"/>
              <a:gd name="connsiteY0" fmla="*/ 0 h 18944"/>
              <a:gd name="connsiteX1" fmla="*/ 21600 w 21600"/>
              <a:gd name="connsiteY1" fmla="*/ 0 h 18944"/>
              <a:gd name="connsiteX2" fmla="*/ 21600 w 21600"/>
              <a:gd name="connsiteY2" fmla="*/ 17322 h 18944"/>
              <a:gd name="connsiteX3" fmla="*/ 0 w 21600"/>
              <a:gd name="connsiteY3" fmla="*/ 18944 h 18944"/>
              <a:gd name="connsiteX4" fmla="*/ 0 w 21600"/>
              <a:gd name="connsiteY4" fmla="*/ 0 h 18944"/>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691"/>
              <a:gd name="connsiteX1" fmla="*/ 21600 w 21600"/>
              <a:gd name="connsiteY1" fmla="*/ 0 h 19691"/>
              <a:gd name="connsiteX2" fmla="*/ 21600 w 21600"/>
              <a:gd name="connsiteY2" fmla="*/ 17322 h 19691"/>
              <a:gd name="connsiteX3" fmla="*/ 0 w 21600"/>
              <a:gd name="connsiteY3" fmla="*/ 19691 h 19691"/>
              <a:gd name="connsiteX4" fmla="*/ 0 w 21600"/>
              <a:gd name="connsiteY4" fmla="*/ 0 h 19691"/>
              <a:gd name="connsiteX0" fmla="*/ 0 w 21600"/>
              <a:gd name="connsiteY0" fmla="*/ 0 h 19691"/>
              <a:gd name="connsiteX1" fmla="*/ 21600 w 21600"/>
              <a:gd name="connsiteY1" fmla="*/ 0 h 19691"/>
              <a:gd name="connsiteX2" fmla="*/ 21600 w 21600"/>
              <a:gd name="connsiteY2" fmla="*/ 17322 h 19691"/>
              <a:gd name="connsiteX3" fmla="*/ 0 w 21600"/>
              <a:gd name="connsiteY3" fmla="*/ 19691 h 19691"/>
              <a:gd name="connsiteX4" fmla="*/ 0 w 21600"/>
              <a:gd name="connsiteY4" fmla="*/ 0 h 19691"/>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20032">
                <a:moveTo>
                  <a:pt x="0" y="0"/>
                </a:moveTo>
                <a:lnTo>
                  <a:pt x="21600" y="0"/>
                </a:lnTo>
                <a:lnTo>
                  <a:pt x="21600" y="17322"/>
                </a:lnTo>
                <a:cubicBezTo>
                  <a:pt x="10800" y="17322"/>
                  <a:pt x="8684" y="24776"/>
                  <a:pt x="0" y="20032"/>
                </a:cubicBezTo>
                <a:lnTo>
                  <a:pt x="0" y="0"/>
                </a:lnTo>
                <a:close/>
              </a:path>
            </a:pathLst>
          </a:custGeom>
          <a:gradFill>
            <a:gsLst>
              <a:gs pos="100000">
                <a:schemeClr val="bg2">
                  <a:tint val="40000"/>
                  <a:satMod val="1900000"/>
                  <a:alpha val="30000"/>
                </a:schemeClr>
              </a:gs>
              <a:gs pos="65000">
                <a:schemeClr val="bg2">
                  <a:shade val="100000"/>
                  <a:satMod val="600000"/>
                  <a:alpha val="0"/>
                </a:schemeClr>
              </a:gs>
            </a:gsLst>
            <a:lin ang="48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9" name="Title Placeholder 8"/>
          <p:cNvSpPr>
            <a:spLocks noGrp="1"/>
          </p:cNvSpPr>
          <p:nvPr>
            <p:ph type="title"/>
          </p:nvPr>
        </p:nvSpPr>
        <p:spPr>
          <a:xfrm>
            <a:off x="457200" y="533400"/>
            <a:ext cx="8229600" cy="1524000"/>
          </a:xfrm>
          <a:prstGeom prst="rect">
            <a:avLst/>
          </a:prstGeom>
        </p:spPr>
        <p:txBody>
          <a:bodyPr vert="horz" lIns="0" tIns="9144" rIns="0" bIns="9144" anchor="b">
            <a:normAutofit/>
          </a:bodyPr>
          <a:lstStyle/>
          <a:p>
            <a:r>
              <a:rPr lang="es-ES" smtClean="0"/>
              <a:t>Haga clic para modificar el estilo de título del patrón</a:t>
            </a:r>
            <a:endParaRPr lang="en-US" dirty="0"/>
          </a:p>
        </p:txBody>
      </p:sp>
      <p:sp>
        <p:nvSpPr>
          <p:cNvPr id="30" name="Text Placeholder 29"/>
          <p:cNvSpPr>
            <a:spLocks noGrp="1"/>
          </p:cNvSpPr>
          <p:nvPr>
            <p:ph type="body" idx="1"/>
          </p:nvPr>
        </p:nvSpPr>
        <p:spPr>
          <a:xfrm>
            <a:off x="457200" y="2179637"/>
            <a:ext cx="8229600" cy="4114800"/>
          </a:xfrm>
          <a:prstGeom prst="rect">
            <a:avLst/>
          </a:prstGeom>
        </p:spPr>
        <p:txBody>
          <a:bodyPr vert="horz" lIns="9144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0" name="Date Placeholder 9"/>
          <p:cNvSpPr>
            <a:spLocks noGrp="1"/>
          </p:cNvSpPr>
          <p:nvPr>
            <p:ph type="dt" sz="half" idx="2"/>
          </p:nvPr>
        </p:nvSpPr>
        <p:spPr>
          <a:xfrm>
            <a:off x="457200" y="6356350"/>
            <a:ext cx="1981200" cy="365125"/>
          </a:xfrm>
          <a:prstGeom prst="rect">
            <a:avLst/>
          </a:prstGeom>
        </p:spPr>
        <p:txBody>
          <a:bodyPr vert="horz" anchor="b"/>
          <a:lstStyle>
            <a:lvl1pPr algn="ctr">
              <a:defRPr sz="1200">
                <a:solidFill>
                  <a:schemeClr val="tx2">
                    <a:shade val="50000"/>
                  </a:schemeClr>
                </a:solidFill>
              </a:defRPr>
            </a:lvl1pPr>
          </a:lstStyle>
          <a:p>
            <a:fld id="{0DF6A380-60E0-43EA-9679-4C551C5A0F79}" type="datetimeFigureOut">
              <a:rPr lang="es-MX" smtClean="0"/>
              <a:pPr/>
              <a:t>15/07/2010</a:t>
            </a:fld>
            <a:endParaRPr lang="es-MX"/>
          </a:p>
        </p:txBody>
      </p:sp>
      <p:sp>
        <p:nvSpPr>
          <p:cNvPr id="22" name="Footer Placeholder 21"/>
          <p:cNvSpPr>
            <a:spLocks noGrp="1"/>
          </p:cNvSpPr>
          <p:nvPr>
            <p:ph type="ftr" sz="quarter" idx="3"/>
          </p:nvPr>
        </p:nvSpPr>
        <p:spPr>
          <a:xfrm>
            <a:off x="2438400" y="6356350"/>
            <a:ext cx="2895600" cy="365125"/>
          </a:xfrm>
          <a:prstGeom prst="rect">
            <a:avLst/>
          </a:prstGeom>
        </p:spPr>
        <p:txBody>
          <a:bodyPr vert="horz" lIns="0" anchor="b"/>
          <a:lstStyle>
            <a:lvl1pPr algn="l">
              <a:defRPr sz="1200">
                <a:solidFill>
                  <a:schemeClr val="tx2">
                    <a:shade val="50000"/>
                  </a:schemeClr>
                </a:solidFill>
              </a:defRPr>
            </a:lvl1pPr>
          </a:lstStyle>
          <a:p>
            <a:endParaRPr lang="es-MX"/>
          </a:p>
        </p:txBody>
      </p:sp>
      <p:sp>
        <p:nvSpPr>
          <p:cNvPr id="18" name="Slide Number Placeholder 17"/>
          <p:cNvSpPr>
            <a:spLocks noGrp="1"/>
          </p:cNvSpPr>
          <p:nvPr>
            <p:ph type="sldNum" sz="quarter" idx="4"/>
          </p:nvPr>
        </p:nvSpPr>
        <p:spPr>
          <a:xfrm>
            <a:off x="8153400" y="6356350"/>
            <a:ext cx="533400" cy="365125"/>
          </a:xfrm>
          <a:prstGeom prst="rect">
            <a:avLst/>
          </a:prstGeom>
        </p:spPr>
        <p:txBody>
          <a:bodyPr vert="horz" lIns="91440" rIns="0" anchor="b"/>
          <a:lstStyle>
            <a:lvl1pPr algn="r">
              <a:defRPr sz="1400">
                <a:solidFill>
                  <a:schemeClr val="tx2">
                    <a:shade val="50000"/>
                  </a:schemeClr>
                </a:solidFill>
              </a:defRPr>
            </a:lvl1pPr>
          </a:lstStyle>
          <a:p>
            <a:fld id="{61B75F86-8637-4123-B840-0313559E8CB9}" type="slidenum">
              <a:rPr lang="es-MX" smtClean="0"/>
              <a:pPr/>
              <a:t>‹Nº›</a:t>
            </a:fld>
            <a:endParaRPr lang="es-MX"/>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sz="4800" b="1" kern="120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latin typeface="+mj-lt"/>
          <a:ea typeface="+mj-ea"/>
          <a:cs typeface="+mj-cs"/>
        </a:defRPr>
      </a:lvl1pPr>
    </p:titleStyle>
    <p:bodyStyle>
      <a:lvl1pPr marL="320040" indent="-320040" algn="l" rtl="0" eaLnBrk="1" latinLnBrk="0" hangingPunct="1">
        <a:spcBef>
          <a:spcPct val="20000"/>
        </a:spcBef>
        <a:buClr>
          <a:schemeClr val="accent1"/>
        </a:buClr>
        <a:buSzPct val="70000"/>
        <a:buFont typeface="Wingdings 2"/>
        <a:buChar char=""/>
        <a:defRPr sz="3000" kern="1200">
          <a:solidFill>
            <a:schemeClr val="tx1"/>
          </a:solidFill>
          <a:latin typeface="+mn-lt"/>
          <a:ea typeface="+mn-ea"/>
          <a:cs typeface="+mn-cs"/>
        </a:defRPr>
      </a:lvl1pPr>
      <a:lvl2pPr marL="630936" indent="-274320" algn="l" rtl="0" eaLnBrk="1" latinLnBrk="0" hangingPunct="1">
        <a:spcBef>
          <a:spcPct val="20000"/>
        </a:spcBef>
        <a:buClr>
          <a:schemeClr val="accent2"/>
        </a:buClr>
        <a:buFont typeface="Wingdings 2"/>
        <a:buChar char=""/>
        <a:defRPr sz="2600" kern="1200">
          <a:solidFill>
            <a:schemeClr val="tx1"/>
          </a:solidFill>
          <a:latin typeface="+mn-lt"/>
          <a:ea typeface="+mn-ea"/>
          <a:cs typeface="+mn-cs"/>
        </a:defRPr>
      </a:lvl2pPr>
      <a:lvl3pPr marL="923544" indent="-274320" algn="l" rtl="0" eaLnBrk="1" latinLnBrk="0" hangingPunct="1">
        <a:spcBef>
          <a:spcPct val="20000"/>
        </a:spcBef>
        <a:buClr>
          <a:schemeClr val="accent3"/>
        </a:buClr>
        <a:buFont typeface="Wingdings 2"/>
        <a:buChar char=""/>
        <a:defRPr sz="2400" kern="1200">
          <a:solidFill>
            <a:schemeClr val="tx1"/>
          </a:solidFill>
          <a:latin typeface="+mn-lt"/>
          <a:ea typeface="+mn-ea"/>
          <a:cs typeface="+mn-cs"/>
        </a:defRPr>
      </a:lvl3pPr>
      <a:lvl4pPr marL="1188720" indent="-228600" algn="l" rtl="0" eaLnBrk="1" latinLnBrk="0" hangingPunct="1">
        <a:spcBef>
          <a:spcPct val="20000"/>
        </a:spcBef>
        <a:buClr>
          <a:schemeClr val="accent4"/>
        </a:buClr>
        <a:buFont typeface="Wingdings 2"/>
        <a:buChar char=""/>
        <a:defRPr sz="2200" kern="1200">
          <a:solidFill>
            <a:schemeClr val="tx1"/>
          </a:solidFill>
          <a:latin typeface="+mn-lt"/>
          <a:ea typeface="+mn-ea"/>
          <a:cs typeface="+mn-cs"/>
        </a:defRPr>
      </a:lvl4pPr>
      <a:lvl5pPr marL="1426464" indent="-228600" algn="l" rtl="0" eaLnBrk="1" latinLnBrk="0" hangingPunct="1">
        <a:spcBef>
          <a:spcPct val="20000"/>
        </a:spcBef>
        <a:buClr>
          <a:schemeClr val="accent5"/>
        </a:buClr>
        <a:buFont typeface="Wingdings 2"/>
        <a:buChar char=""/>
        <a:defRPr sz="2000" kern="1200">
          <a:solidFill>
            <a:schemeClr val="tx1"/>
          </a:solidFill>
          <a:latin typeface="+mn-lt"/>
          <a:ea typeface="+mn-ea"/>
          <a:cs typeface="+mn-cs"/>
        </a:defRPr>
      </a:lvl5pPr>
      <a:lvl6pPr marL="1673352" indent="-228600" algn="l" rtl="0" eaLnBrk="1" latinLnBrk="0" hangingPunct="1">
        <a:spcBef>
          <a:spcPct val="20000"/>
        </a:spcBef>
        <a:buClr>
          <a:schemeClr val="accent6"/>
        </a:buClr>
        <a:buFont typeface="Wingdings 2"/>
        <a:buChar char=""/>
        <a:defRPr sz="1800" kern="1200">
          <a:solidFill>
            <a:schemeClr val="tx1"/>
          </a:solidFill>
          <a:latin typeface="+mn-lt"/>
          <a:ea typeface="+mn-ea"/>
          <a:cs typeface="+mn-cs"/>
        </a:defRPr>
      </a:lvl6pPr>
      <a:lvl7pPr marL="1911096" indent="-228600" algn="l" rtl="0" eaLnBrk="1" latinLnBrk="0" hangingPunct="1">
        <a:spcBef>
          <a:spcPct val="20000"/>
        </a:spcBef>
        <a:buClr>
          <a:schemeClr val="tx2"/>
        </a:buClr>
        <a:buFont typeface="Wingdings 2"/>
        <a:buChar char=""/>
        <a:defRPr sz="1600" kern="1200">
          <a:solidFill>
            <a:schemeClr val="tx1"/>
          </a:solidFill>
          <a:latin typeface="+mn-lt"/>
          <a:ea typeface="+mn-ea"/>
          <a:cs typeface="+mn-cs"/>
        </a:defRPr>
      </a:lvl7pPr>
      <a:lvl8pPr marL="2121408" indent="-182880" algn="l" rtl="0" eaLnBrk="1" latinLnBrk="0" hangingPunct="1">
        <a:spcBef>
          <a:spcPct val="20000"/>
        </a:spcBef>
        <a:buClr>
          <a:schemeClr val="tx2"/>
        </a:buClr>
        <a:buFont typeface="Wingdings 2"/>
        <a:buChar char=""/>
        <a:defRPr sz="1400" kern="1200">
          <a:solidFill>
            <a:schemeClr val="tx1"/>
          </a:solidFill>
          <a:latin typeface="+mn-lt"/>
          <a:ea typeface="+mn-ea"/>
          <a:cs typeface="+mn-cs"/>
        </a:defRPr>
      </a:lvl8pPr>
      <a:lvl9pPr marL="2322576" indent="-182880" algn="l" rtl="0" eaLnBrk="1" latinLnBrk="0" hangingPunct="1">
        <a:spcBef>
          <a:spcPct val="20000"/>
        </a:spcBef>
        <a:buClr>
          <a:schemeClr val="tx2"/>
        </a:buClr>
        <a:buFont typeface="Wingdings 2"/>
        <a:buChar char=""/>
        <a:defRPr sz="1400" kern="120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779912" y="2132856"/>
            <a:ext cx="5184576" cy="2810017"/>
          </a:xfrm>
        </p:spPr>
        <p:txBody>
          <a:bodyPr>
            <a:normAutofit/>
          </a:bodyPr>
          <a:lstStyle/>
          <a:p>
            <a:r>
              <a:rPr lang="es-MX" sz="6000" dirty="0" smtClean="0"/>
              <a:t>Accidentes </a:t>
            </a:r>
            <a:br>
              <a:rPr lang="es-MX" sz="6000" dirty="0" smtClean="0"/>
            </a:br>
            <a:r>
              <a:rPr lang="es-MX" sz="6000" dirty="0" smtClean="0"/>
              <a:t>oculares</a:t>
            </a:r>
            <a:endParaRPr lang="es-MX" sz="6000" dirty="0"/>
          </a:p>
        </p:txBody>
      </p:sp>
      <p:sp>
        <p:nvSpPr>
          <p:cNvPr id="3" name="2 Subtítulo"/>
          <p:cNvSpPr>
            <a:spLocks noGrp="1"/>
          </p:cNvSpPr>
          <p:nvPr>
            <p:ph type="subTitle" idx="1"/>
          </p:nvPr>
        </p:nvSpPr>
        <p:spPr>
          <a:xfrm>
            <a:off x="3420065" y="5301208"/>
            <a:ext cx="5753472" cy="1219200"/>
          </a:xfrm>
        </p:spPr>
        <p:txBody>
          <a:bodyPr>
            <a:normAutofit/>
          </a:bodyPr>
          <a:lstStyle/>
          <a:p>
            <a:pPr algn="ctr"/>
            <a:r>
              <a:rPr lang="es-MX" sz="2400" b="1" i="1" dirty="0" smtClean="0">
                <a:effectLst>
                  <a:outerShdw blurRad="38100" dist="38100" dir="2700000" algn="tl">
                    <a:srgbClr val="000000">
                      <a:alpha val="43137"/>
                    </a:srgbClr>
                  </a:outerShdw>
                </a:effectLst>
              </a:rPr>
              <a:t>Julio 2010</a:t>
            </a:r>
            <a:endParaRPr lang="es-MX" sz="2400" b="1" i="1" dirty="0">
              <a:effectLst>
                <a:outerShdw blurRad="38100" dist="38100" dir="2700000" algn="tl">
                  <a:srgbClr val="000000">
                    <a:alpha val="43137"/>
                  </a:srgbClr>
                </a:outerShdw>
              </a:effectLst>
            </a:endParaRPr>
          </a:p>
        </p:txBody>
      </p:sp>
      <p:pic>
        <p:nvPicPr>
          <p:cNvPr id="4" name="Imagen 5" descr="Profesor_Ojo"/>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584" y="2060848"/>
            <a:ext cx="2714625" cy="3313112"/>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335593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16632"/>
            <a:ext cx="8784976" cy="951384"/>
          </a:xfrm>
        </p:spPr>
        <p:txBody>
          <a:bodyPr anchor="ctr">
            <a:noAutofit/>
          </a:bodyPr>
          <a:lstStyle/>
          <a:p>
            <a:pPr algn="ctr"/>
            <a:r>
              <a:rPr lang="es-MX" sz="4000" dirty="0"/>
              <a:t>Quemaduras oculares</a:t>
            </a:r>
          </a:p>
        </p:txBody>
      </p:sp>
      <p:sp>
        <p:nvSpPr>
          <p:cNvPr id="3" name="2 Marcador de contenido"/>
          <p:cNvSpPr>
            <a:spLocks noGrp="1"/>
          </p:cNvSpPr>
          <p:nvPr>
            <p:ph idx="1"/>
          </p:nvPr>
        </p:nvSpPr>
        <p:spPr>
          <a:xfrm>
            <a:off x="0" y="908720"/>
            <a:ext cx="9144000" cy="5688632"/>
          </a:xfrm>
        </p:spPr>
        <p:txBody>
          <a:bodyPr>
            <a:normAutofit lnSpcReduction="10000"/>
          </a:bodyPr>
          <a:lstStyle/>
          <a:p>
            <a:pPr marL="0" indent="0">
              <a:buNone/>
            </a:pPr>
            <a:r>
              <a:rPr lang="es-MX" dirty="0" smtClean="0">
                <a:effectLst>
                  <a:outerShdw blurRad="38100" dist="38100" dir="2700000" algn="tl">
                    <a:srgbClr val="000000">
                      <a:alpha val="43137"/>
                    </a:srgbClr>
                  </a:outerShdw>
                </a:effectLst>
              </a:rPr>
              <a:t>Diversos </a:t>
            </a:r>
            <a:r>
              <a:rPr lang="es-MX" dirty="0">
                <a:effectLst>
                  <a:outerShdw blurRad="38100" dist="38100" dir="2700000" algn="tl">
                    <a:srgbClr val="000000">
                      <a:alpha val="43137"/>
                    </a:srgbClr>
                  </a:outerShdw>
                </a:effectLst>
              </a:rPr>
              <a:t>agentes producen quemaduras oculares</a:t>
            </a:r>
            <a:r>
              <a:rPr lang="es-MX" dirty="0" smtClean="0">
                <a:effectLst>
                  <a:outerShdw blurRad="38100" dist="38100" dir="2700000" algn="tl">
                    <a:srgbClr val="000000">
                      <a:alpha val="43137"/>
                    </a:srgbClr>
                  </a:outerShdw>
                </a:effectLst>
              </a:rPr>
              <a:t>:</a:t>
            </a:r>
          </a:p>
          <a:p>
            <a:pPr marL="0" indent="0">
              <a:buNone/>
            </a:pPr>
            <a:r>
              <a:rPr lang="es-MX" dirty="0" smtClean="0">
                <a:effectLst>
                  <a:outerShdw blurRad="38100" dist="38100" dir="2700000" algn="tl">
                    <a:srgbClr val="000000">
                      <a:alpha val="43137"/>
                    </a:srgbClr>
                  </a:outerShdw>
                </a:effectLst>
              </a:rPr>
              <a:t> </a:t>
            </a:r>
          </a:p>
          <a:p>
            <a:r>
              <a:rPr lang="es-MX" i="1" dirty="0">
                <a:effectLst>
                  <a:outerShdw blurRad="38100" dist="38100" dir="2700000" algn="tl">
                    <a:srgbClr val="000000">
                      <a:alpha val="43137"/>
                    </a:srgbClr>
                  </a:outerShdw>
                </a:effectLst>
              </a:rPr>
              <a:t>L</a:t>
            </a:r>
            <a:r>
              <a:rPr lang="es-MX" i="1" dirty="0" smtClean="0">
                <a:effectLst>
                  <a:outerShdw blurRad="38100" dist="38100" dir="2700000" algn="tl">
                    <a:srgbClr val="000000">
                      <a:alpha val="43137"/>
                    </a:srgbClr>
                  </a:outerShdw>
                </a:effectLst>
              </a:rPr>
              <a:t>os </a:t>
            </a:r>
            <a:r>
              <a:rPr lang="es-MX" i="1" dirty="0">
                <a:effectLst>
                  <a:outerShdw blurRad="38100" dist="38100" dir="2700000" algn="tl">
                    <a:srgbClr val="000000">
                      <a:alpha val="43137"/>
                    </a:srgbClr>
                  </a:outerShdw>
                </a:effectLst>
              </a:rPr>
              <a:t>fogonazos y las </a:t>
            </a:r>
            <a:r>
              <a:rPr lang="es-MX" i="1" dirty="0" smtClean="0">
                <a:effectLst>
                  <a:outerShdw blurRad="38100" dist="38100" dir="2700000" algn="tl">
                    <a:srgbClr val="000000">
                      <a:alpha val="43137"/>
                    </a:srgbClr>
                  </a:outerShdw>
                </a:effectLst>
              </a:rPr>
              <a:t>llamas (en </a:t>
            </a:r>
            <a:r>
              <a:rPr lang="es-MX" i="1" dirty="0">
                <a:effectLst>
                  <a:outerShdw blurRad="38100" dist="38100" dir="2700000" algn="tl">
                    <a:srgbClr val="000000">
                      <a:alpha val="43137"/>
                    </a:srgbClr>
                  </a:outerShdw>
                </a:effectLst>
              </a:rPr>
              <a:t>una explosión de </a:t>
            </a:r>
            <a:r>
              <a:rPr lang="es-MX" i="1" dirty="0" smtClean="0">
                <a:effectLst>
                  <a:outerShdw blurRad="38100" dist="38100" dir="2700000" algn="tl">
                    <a:srgbClr val="000000">
                      <a:alpha val="43137"/>
                    </a:srgbClr>
                  </a:outerShdw>
                </a:effectLst>
              </a:rPr>
              <a:t>gas)</a:t>
            </a:r>
          </a:p>
          <a:p>
            <a:r>
              <a:rPr lang="es-MX" i="1" dirty="0">
                <a:effectLst>
                  <a:outerShdw blurRad="38100" dist="38100" dir="2700000" algn="tl">
                    <a:srgbClr val="000000">
                      <a:alpha val="43137"/>
                    </a:srgbClr>
                  </a:outerShdw>
                </a:effectLst>
              </a:rPr>
              <a:t>E</a:t>
            </a:r>
            <a:r>
              <a:rPr lang="es-MX" i="1" dirty="0" smtClean="0">
                <a:effectLst>
                  <a:outerShdw blurRad="38100" dist="38100" dir="2700000" algn="tl">
                    <a:srgbClr val="000000">
                      <a:alpha val="43137"/>
                    </a:srgbClr>
                  </a:outerShdw>
                </a:effectLst>
              </a:rPr>
              <a:t>l </a:t>
            </a:r>
            <a:r>
              <a:rPr lang="es-MX" i="1" dirty="0">
                <a:effectLst>
                  <a:outerShdw blurRad="38100" dist="38100" dir="2700000" algn="tl">
                    <a:srgbClr val="000000">
                      <a:alpha val="43137"/>
                    </a:srgbClr>
                  </a:outerShdw>
                </a:effectLst>
              </a:rPr>
              <a:t>metal fundido (la gravedad de la lesión </a:t>
            </a:r>
            <a:r>
              <a:rPr lang="es-MX" i="1" dirty="0" smtClean="0">
                <a:effectLst>
                  <a:outerShdw blurRad="38100" dist="38100" dir="2700000" algn="tl">
                    <a:srgbClr val="000000">
                      <a:alpha val="43137"/>
                    </a:srgbClr>
                  </a:outerShdw>
                </a:effectLst>
              </a:rPr>
              <a:t>depende  del </a:t>
            </a:r>
            <a:r>
              <a:rPr lang="es-MX" i="1" dirty="0">
                <a:effectLst>
                  <a:outerShdw blurRad="38100" dist="38100" dir="2700000" algn="tl">
                    <a:srgbClr val="000000">
                      <a:alpha val="43137"/>
                    </a:srgbClr>
                  </a:outerShdw>
                </a:effectLst>
              </a:rPr>
              <a:t>punto de fusión: los metales que funden </a:t>
            </a:r>
            <a:r>
              <a:rPr lang="es-MX" i="1" dirty="0" smtClean="0">
                <a:effectLst>
                  <a:outerShdw blurRad="38100" dist="38100" dir="2700000" algn="tl">
                    <a:srgbClr val="000000">
                      <a:alpha val="43137"/>
                    </a:srgbClr>
                  </a:outerShdw>
                </a:effectLst>
              </a:rPr>
              <a:t>a temperaturas </a:t>
            </a:r>
            <a:r>
              <a:rPr lang="es-MX" i="1" dirty="0">
                <a:effectLst>
                  <a:outerShdw blurRad="38100" dist="38100" dir="2700000" algn="tl">
                    <a:srgbClr val="000000">
                      <a:alpha val="43137"/>
                    </a:srgbClr>
                  </a:outerShdw>
                </a:effectLst>
              </a:rPr>
              <a:t>más altas </a:t>
            </a:r>
            <a:r>
              <a:rPr lang="es-MX" i="1" dirty="0" smtClean="0">
                <a:effectLst>
                  <a:outerShdw blurRad="38100" dist="38100" dir="2700000" algn="tl">
                    <a:srgbClr val="000000">
                      <a:alpha val="43137"/>
                    </a:srgbClr>
                  </a:outerShdw>
                </a:effectLst>
              </a:rPr>
              <a:t>causan lesiones </a:t>
            </a:r>
            <a:r>
              <a:rPr lang="es-MX" i="1" dirty="0">
                <a:effectLst>
                  <a:outerShdw blurRad="38100" dist="38100" dir="2700000" algn="tl">
                    <a:srgbClr val="000000">
                      <a:alpha val="43137"/>
                    </a:srgbClr>
                  </a:outerShdw>
                </a:effectLst>
              </a:rPr>
              <a:t>más graves</a:t>
            </a:r>
            <a:r>
              <a:rPr lang="es-MX" i="1" dirty="0" smtClean="0">
                <a:effectLst>
                  <a:outerShdw blurRad="38100" dist="38100" dir="2700000" algn="tl">
                    <a:srgbClr val="000000">
                      <a:alpha val="43137"/>
                    </a:srgbClr>
                  </a:outerShdw>
                </a:effectLst>
              </a:rPr>
              <a:t>).</a:t>
            </a:r>
          </a:p>
          <a:p>
            <a:r>
              <a:rPr lang="es-MX" i="1" dirty="0" smtClean="0">
                <a:effectLst>
                  <a:outerShdw blurRad="38100" dist="38100" dir="2700000" algn="tl">
                    <a:srgbClr val="000000">
                      <a:alpha val="43137"/>
                    </a:srgbClr>
                  </a:outerShdw>
                </a:effectLst>
              </a:rPr>
              <a:t> Las </a:t>
            </a:r>
            <a:r>
              <a:rPr lang="es-MX" i="1" dirty="0">
                <a:effectLst>
                  <a:outerShdw blurRad="38100" dist="38100" dir="2700000" algn="tl">
                    <a:srgbClr val="000000">
                      <a:alpha val="43137"/>
                    </a:srgbClr>
                  </a:outerShdw>
                </a:effectLst>
              </a:rPr>
              <a:t>lesiones químicas causadas, </a:t>
            </a:r>
            <a:r>
              <a:rPr lang="es-MX" i="1" dirty="0" smtClean="0">
                <a:effectLst>
                  <a:outerShdw blurRad="38100" dist="38100" dir="2700000" algn="tl">
                    <a:srgbClr val="000000">
                      <a:alpha val="43137"/>
                    </a:srgbClr>
                  </a:outerShdw>
                </a:effectLst>
              </a:rPr>
              <a:t>por ácidos </a:t>
            </a:r>
            <a:r>
              <a:rPr lang="es-MX" i="1" dirty="0">
                <a:effectLst>
                  <a:outerShdw blurRad="38100" dist="38100" dir="2700000" algn="tl">
                    <a:srgbClr val="000000">
                      <a:alpha val="43137"/>
                    </a:srgbClr>
                  </a:outerShdw>
                </a:effectLst>
              </a:rPr>
              <a:t>y bases fuertes. </a:t>
            </a:r>
            <a:endParaRPr lang="es-MX" i="1" dirty="0" smtClean="0">
              <a:effectLst>
                <a:outerShdw blurRad="38100" dist="38100" dir="2700000" algn="tl">
                  <a:srgbClr val="000000">
                    <a:alpha val="43137"/>
                  </a:srgbClr>
                </a:outerShdw>
              </a:effectLst>
            </a:endParaRPr>
          </a:p>
          <a:p>
            <a:r>
              <a:rPr lang="es-MX" i="1" dirty="0" smtClean="0">
                <a:effectLst>
                  <a:outerShdw blurRad="38100" dist="38100" dir="2700000" algn="tl">
                    <a:srgbClr val="000000">
                      <a:alpha val="43137"/>
                    </a:srgbClr>
                  </a:outerShdw>
                </a:effectLst>
              </a:rPr>
              <a:t>Quemaduras </a:t>
            </a:r>
            <a:r>
              <a:rPr lang="es-MX" i="1" dirty="0">
                <a:effectLst>
                  <a:outerShdw blurRad="38100" dist="38100" dir="2700000" algn="tl">
                    <a:srgbClr val="000000">
                      <a:alpha val="43137"/>
                    </a:srgbClr>
                  </a:outerShdw>
                </a:effectLst>
              </a:rPr>
              <a:t>por agua </a:t>
            </a:r>
            <a:r>
              <a:rPr lang="es-MX" i="1" dirty="0" smtClean="0">
                <a:effectLst>
                  <a:outerShdw blurRad="38100" dist="38100" dir="2700000" algn="tl">
                    <a:srgbClr val="000000">
                      <a:alpha val="43137"/>
                    </a:srgbClr>
                  </a:outerShdw>
                </a:effectLst>
              </a:rPr>
              <a:t>hirviendo.</a:t>
            </a:r>
            <a:endParaRPr lang="es-MX" i="1" dirty="0">
              <a:effectLst>
                <a:outerShdw blurRad="38100" dist="38100" dir="2700000" algn="tl">
                  <a:srgbClr val="000000">
                    <a:alpha val="43137"/>
                  </a:srgbClr>
                </a:outerShdw>
              </a:effectLst>
            </a:endParaRPr>
          </a:p>
          <a:p>
            <a:r>
              <a:rPr lang="es-MX" i="1" dirty="0">
                <a:effectLst>
                  <a:outerShdw blurRad="38100" dist="38100" dir="2700000" algn="tl">
                    <a:srgbClr val="000000">
                      <a:alpha val="43137"/>
                    </a:srgbClr>
                  </a:outerShdw>
                </a:effectLst>
              </a:rPr>
              <a:t>Q</a:t>
            </a:r>
            <a:r>
              <a:rPr lang="es-MX" i="1" dirty="0" smtClean="0">
                <a:effectLst>
                  <a:outerShdw blurRad="38100" dist="38100" dir="2700000" algn="tl">
                    <a:srgbClr val="000000">
                      <a:alpha val="43137"/>
                    </a:srgbClr>
                  </a:outerShdw>
                </a:effectLst>
              </a:rPr>
              <a:t>uemaduras eléctricas. </a:t>
            </a:r>
          </a:p>
          <a:p>
            <a:r>
              <a:rPr lang="es-MX" i="1" dirty="0">
                <a:effectLst>
                  <a:outerShdw blurRad="38100" dist="38100" dir="2700000" algn="tl">
                    <a:srgbClr val="000000">
                      <a:alpha val="43137"/>
                    </a:srgbClr>
                  </a:outerShdw>
                </a:effectLst>
              </a:rPr>
              <a:t>O</a:t>
            </a:r>
            <a:r>
              <a:rPr lang="es-MX" i="1" dirty="0" smtClean="0">
                <a:effectLst>
                  <a:outerShdw blurRad="38100" dist="38100" dir="2700000" algn="tl">
                    <a:srgbClr val="000000">
                      <a:alpha val="43137"/>
                    </a:srgbClr>
                  </a:outerShdw>
                </a:effectLst>
              </a:rPr>
              <a:t>tros </a:t>
            </a:r>
            <a:r>
              <a:rPr lang="es-MX" i="1" dirty="0">
                <a:effectLst>
                  <a:outerShdw blurRad="38100" dist="38100" dir="2700000" algn="tl">
                    <a:srgbClr val="000000">
                      <a:alpha val="43137"/>
                    </a:srgbClr>
                  </a:outerShdw>
                </a:effectLst>
              </a:rPr>
              <a:t>muchos tipos </a:t>
            </a:r>
            <a:r>
              <a:rPr lang="es-MX" sz="2000" i="1" dirty="0">
                <a:effectLst>
                  <a:outerShdw blurRad="38100" dist="38100" dir="2700000" algn="tl">
                    <a:srgbClr val="000000">
                      <a:alpha val="43137"/>
                    </a:srgbClr>
                  </a:outerShdw>
                </a:effectLst>
              </a:rPr>
              <a:t>(</a:t>
            </a:r>
            <a:r>
              <a:rPr lang="es-MX" sz="2000" i="1" dirty="0" smtClean="0">
                <a:effectLst>
                  <a:outerShdw blurRad="38100" dist="38100" dir="2700000" algn="tl">
                    <a:srgbClr val="000000">
                      <a:alpha val="43137"/>
                    </a:srgbClr>
                  </a:outerShdw>
                </a:effectLst>
              </a:rPr>
              <a:t>12)</a:t>
            </a:r>
            <a:r>
              <a:rPr lang="es-MX" i="1" dirty="0" smtClean="0">
                <a:effectLst>
                  <a:outerShdw blurRad="38100" dist="38100" dir="2700000" algn="tl">
                    <a:srgbClr val="000000">
                      <a:alpha val="43137"/>
                    </a:srgbClr>
                  </a:outerShdw>
                </a:effectLst>
              </a:rPr>
              <a:t>.</a:t>
            </a:r>
            <a:endParaRPr lang="es-MX" i="1" dirty="0">
              <a:effectLst>
                <a:outerShdw blurRad="38100" dist="38100" dir="2700000" algn="tl">
                  <a:srgbClr val="000000">
                    <a:alpha val="43137"/>
                  </a:srgbClr>
                </a:outerShdw>
              </a:effectLst>
            </a:endParaRPr>
          </a:p>
          <a:p>
            <a:pPr marL="0" indent="0">
              <a:buNone/>
            </a:pPr>
            <a:endParaRPr lang="es-MX" dirty="0"/>
          </a:p>
        </p:txBody>
      </p:sp>
      <p:pic>
        <p:nvPicPr>
          <p:cNvPr id="4" name="Imagen 4" descr="Car_Ojo_1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269162" y="4697413"/>
            <a:ext cx="1874838" cy="2160587"/>
          </a:xfrm>
          <a:prstGeom prst="rect">
            <a:avLst/>
          </a:prstGeom>
          <a:noFill/>
          <a:ln>
            <a:noFill/>
          </a:ln>
          <a:extLst>
            <a:ext uri="{909E8E84-426E-40DD-AFC4-6F175D3DCCD1}">
              <a14:hiddenFill xmlns:a14="http://schemas.microsoft.com/office/drawing/2010/main" xmlns="">
                <a:solidFill>
                  <a:srgbClr xmlns:mc="http://schemas.openxmlformats.org/markup-compatibility/2006" val="FFFFFF" mc:Ignorable=""/>
                </a:solidFill>
              </a14:hiddenFill>
            </a:ext>
            <a:ext uri="{91240B29-F687-4F45-9708-019B960494DF}">
              <a14:hiddenLine xmlns:a14="http://schemas.microsoft.com/office/drawing/2010/main" xmlns="" w="9525">
                <a:solidFill>
                  <a:srgbClr xmlns:mc="http://schemas.openxmlformats.org/markup-compatibility/2006" val="000000" mc:Ignorable=""/>
                </a:solidFill>
                <a:miter lim="800000"/>
                <a:headEnd/>
                <a:tailEnd/>
              </a14:hiddenLine>
            </a:ext>
          </a:extLst>
        </p:spPr>
      </p:pic>
    </p:spTree>
    <p:extLst>
      <p:ext uri="{BB962C8B-B14F-4D97-AF65-F5344CB8AC3E}">
        <p14:creationId xmlns:p14="http://schemas.microsoft.com/office/powerpoint/2010/main" xmlns="" val="20960477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16632"/>
            <a:ext cx="8784976" cy="951384"/>
          </a:xfrm>
        </p:spPr>
        <p:txBody>
          <a:bodyPr anchor="ctr">
            <a:noAutofit/>
          </a:bodyPr>
          <a:lstStyle/>
          <a:p>
            <a:pPr algn="ctr"/>
            <a:r>
              <a:rPr lang="es-MX" sz="4000" dirty="0"/>
              <a:t>Lesiones por aire comprimido</a:t>
            </a:r>
          </a:p>
        </p:txBody>
      </p:sp>
      <p:sp>
        <p:nvSpPr>
          <p:cNvPr id="3" name="2 Marcador de contenido"/>
          <p:cNvSpPr>
            <a:spLocks noGrp="1"/>
          </p:cNvSpPr>
          <p:nvPr>
            <p:ph idx="1"/>
          </p:nvPr>
        </p:nvSpPr>
        <p:spPr>
          <a:xfrm>
            <a:off x="0" y="908720"/>
            <a:ext cx="9144000" cy="5688632"/>
          </a:xfrm>
        </p:spPr>
        <p:txBody>
          <a:bodyPr>
            <a:normAutofit/>
          </a:bodyPr>
          <a:lstStyle/>
          <a:p>
            <a:pPr marL="0" indent="0">
              <a:buNone/>
            </a:pPr>
            <a:endParaRPr lang="es-MX" dirty="0"/>
          </a:p>
          <a:p>
            <a:r>
              <a:rPr lang="es-MX" sz="3200" dirty="0">
                <a:effectLst>
                  <a:outerShdw blurRad="38100" dist="38100" dir="2700000" algn="tl">
                    <a:srgbClr val="000000">
                      <a:alpha val="43137"/>
                    </a:srgbClr>
                  </a:outerShdw>
                </a:effectLst>
              </a:rPr>
              <a:t>Este tipo de lesiones es muy frecuente</a:t>
            </a:r>
            <a:r>
              <a:rPr lang="es-MX" sz="3200" dirty="0" smtClean="0">
                <a:effectLst>
                  <a:outerShdw blurRad="38100" dist="38100" dir="2700000" algn="tl">
                    <a:srgbClr val="000000">
                      <a:alpha val="43137"/>
                    </a:srgbClr>
                  </a:outerShdw>
                </a:effectLst>
              </a:rPr>
              <a:t>.</a:t>
            </a:r>
          </a:p>
          <a:p>
            <a:r>
              <a:rPr lang="es-MX" sz="3200" dirty="0" smtClean="0">
                <a:effectLst>
                  <a:outerShdw blurRad="38100" dist="38100" dir="2700000" algn="tl">
                    <a:srgbClr val="000000">
                      <a:alpha val="43137"/>
                    </a:srgbClr>
                  </a:outerShdw>
                </a:effectLst>
              </a:rPr>
              <a:t> </a:t>
            </a:r>
            <a:r>
              <a:rPr lang="es-MX" sz="3200" dirty="0">
                <a:effectLst>
                  <a:outerShdw blurRad="38100" dist="38100" dir="2700000" algn="tl">
                    <a:srgbClr val="000000">
                      <a:alpha val="43137"/>
                    </a:srgbClr>
                  </a:outerShdw>
                </a:effectLst>
              </a:rPr>
              <a:t>Intervienen dos fenómenos: la </a:t>
            </a:r>
            <a:r>
              <a:rPr lang="es-MX" sz="3200" dirty="0" smtClean="0">
                <a:effectLst>
                  <a:outerShdw blurRad="38100" dist="38100" dir="2700000" algn="tl">
                    <a:srgbClr val="000000">
                      <a:alpha val="43137"/>
                    </a:srgbClr>
                  </a:outerShdw>
                </a:effectLst>
              </a:rPr>
              <a:t>fuerza del </a:t>
            </a:r>
            <a:r>
              <a:rPr lang="es-MX" sz="3200" dirty="0">
                <a:effectLst>
                  <a:outerShdw blurRad="38100" dist="38100" dir="2700000" algn="tl">
                    <a:srgbClr val="000000">
                      <a:alpha val="43137"/>
                    </a:srgbClr>
                  </a:outerShdw>
                </a:effectLst>
              </a:rPr>
              <a:t>propio chorro (y los cuerpos extraños acelerados por el flujo de aire) y </a:t>
            </a:r>
            <a:r>
              <a:rPr lang="es-MX" sz="3200" dirty="0" smtClean="0">
                <a:effectLst>
                  <a:outerShdw blurRad="38100" dist="38100" dir="2700000" algn="tl">
                    <a:srgbClr val="000000">
                      <a:alpha val="43137"/>
                    </a:srgbClr>
                  </a:outerShdw>
                </a:effectLst>
              </a:rPr>
              <a:t>la forma </a:t>
            </a:r>
            <a:r>
              <a:rPr lang="es-MX" sz="3200" dirty="0">
                <a:effectLst>
                  <a:outerShdw blurRad="38100" dist="38100" dir="2700000" algn="tl">
                    <a:srgbClr val="000000">
                      <a:alpha val="43137"/>
                    </a:srgbClr>
                  </a:outerShdw>
                </a:effectLst>
              </a:rPr>
              <a:t>del chorro: cuanto menos concentrado sea, menos lesión produce </a:t>
            </a:r>
            <a:r>
              <a:rPr lang="es-MX" sz="2400" dirty="0">
                <a:effectLst>
                  <a:outerShdw blurRad="38100" dist="38100" dir="2700000" algn="tl">
                    <a:srgbClr val="000000">
                      <a:alpha val="43137"/>
                    </a:srgbClr>
                  </a:outerShdw>
                </a:effectLst>
              </a:rPr>
              <a:t>(</a:t>
            </a:r>
            <a:r>
              <a:rPr lang="es-MX" sz="2400" dirty="0" smtClean="0">
                <a:effectLst>
                  <a:outerShdw blurRad="38100" dist="38100" dir="2700000" algn="tl">
                    <a:srgbClr val="000000">
                      <a:alpha val="43137"/>
                    </a:srgbClr>
                  </a:outerShdw>
                </a:effectLst>
              </a:rPr>
              <a:t>12)</a:t>
            </a:r>
            <a:r>
              <a:rPr lang="es-MX" sz="3200" dirty="0" smtClean="0">
                <a:effectLst>
                  <a:outerShdw blurRad="38100" dist="38100" dir="2700000" algn="tl">
                    <a:srgbClr val="000000">
                      <a:alpha val="43137"/>
                    </a:srgbClr>
                  </a:outerShdw>
                </a:effectLst>
              </a:rPr>
              <a:t>.</a:t>
            </a:r>
            <a:endParaRPr lang="es-MX" sz="3200" dirty="0">
              <a:effectLst>
                <a:outerShdw blurRad="38100" dist="38100" dir="2700000" algn="tl">
                  <a:srgbClr val="000000">
                    <a:alpha val="43137"/>
                  </a:srgbClr>
                </a:outerShdw>
              </a:effectLst>
            </a:endParaRPr>
          </a:p>
          <a:p>
            <a:pPr marL="0" indent="0">
              <a:buNone/>
            </a:pPr>
            <a:endParaRPr lang="es-MX" dirty="0"/>
          </a:p>
        </p:txBody>
      </p:sp>
      <p:pic>
        <p:nvPicPr>
          <p:cNvPr id="4" name="Imagen 5" descr="Car_Ojo_1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15816" y="4199700"/>
            <a:ext cx="3058887" cy="2397651"/>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19551869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16632"/>
            <a:ext cx="8784976" cy="951384"/>
          </a:xfrm>
        </p:spPr>
        <p:txBody>
          <a:bodyPr anchor="ctr">
            <a:noAutofit/>
          </a:bodyPr>
          <a:lstStyle/>
          <a:p>
            <a:pPr algn="ctr"/>
            <a:r>
              <a:rPr lang="es-MX" sz="4000" dirty="0"/>
              <a:t>Sustancias nocivas</a:t>
            </a:r>
          </a:p>
        </p:txBody>
      </p:sp>
      <p:sp>
        <p:nvSpPr>
          <p:cNvPr id="3" name="2 Marcador de contenido"/>
          <p:cNvSpPr>
            <a:spLocks noGrp="1"/>
          </p:cNvSpPr>
          <p:nvPr>
            <p:ph idx="1"/>
          </p:nvPr>
        </p:nvSpPr>
        <p:spPr>
          <a:xfrm>
            <a:off x="0" y="908720"/>
            <a:ext cx="9144000" cy="5688632"/>
          </a:xfrm>
        </p:spPr>
        <p:txBody>
          <a:bodyPr>
            <a:normAutofit/>
          </a:bodyPr>
          <a:lstStyle/>
          <a:p>
            <a:pPr marL="0" indent="0">
              <a:buNone/>
            </a:pPr>
            <a:endParaRPr lang="es-MX" dirty="0"/>
          </a:p>
          <a:p>
            <a:r>
              <a:rPr lang="es-MX" sz="3200" dirty="0" smtClean="0"/>
              <a:t>Algunos </a:t>
            </a:r>
            <a:r>
              <a:rPr lang="es-MX" sz="3200" dirty="0"/>
              <a:t>disolventes, como los ésteres y los aldehídos </a:t>
            </a:r>
            <a:r>
              <a:rPr lang="es-MX" sz="3200" dirty="0" smtClean="0"/>
              <a:t>producen </a:t>
            </a:r>
            <a:r>
              <a:rPr lang="es-MX" sz="3200" dirty="0"/>
              <a:t>irritación ocular. </a:t>
            </a:r>
            <a:endParaRPr lang="es-MX" sz="3200" dirty="0" smtClean="0"/>
          </a:p>
          <a:p>
            <a:r>
              <a:rPr lang="es-MX" sz="3200" dirty="0" smtClean="0"/>
              <a:t>Los ácidos inorgánicos, </a:t>
            </a:r>
            <a:r>
              <a:rPr lang="es-MX" sz="3200" dirty="0"/>
              <a:t>causan destrucción </a:t>
            </a:r>
            <a:r>
              <a:rPr lang="es-MX" sz="3200" dirty="0" smtClean="0"/>
              <a:t>tisular y </a:t>
            </a:r>
            <a:r>
              <a:rPr lang="es-MX" sz="3200" dirty="0"/>
              <a:t>quemaduras químicas por </a:t>
            </a:r>
            <a:r>
              <a:rPr lang="es-MX" sz="3200" dirty="0" smtClean="0"/>
              <a:t>contacto.</a:t>
            </a:r>
          </a:p>
          <a:p>
            <a:r>
              <a:rPr lang="es-MX" sz="3200" dirty="0" smtClean="0"/>
              <a:t> Los </a:t>
            </a:r>
            <a:r>
              <a:rPr lang="es-MX" sz="3200" dirty="0"/>
              <a:t>alcoholes son irritantes. </a:t>
            </a:r>
            <a:endParaRPr lang="es-MX" sz="3200" dirty="0" smtClean="0"/>
          </a:p>
          <a:p>
            <a:r>
              <a:rPr lang="es-MX" sz="3200" dirty="0" smtClean="0"/>
              <a:t>La </a:t>
            </a:r>
            <a:r>
              <a:rPr lang="es-MX" sz="3200" dirty="0"/>
              <a:t>sosa cáustica, una base muy </a:t>
            </a:r>
            <a:r>
              <a:rPr lang="es-MX" sz="3200" dirty="0" smtClean="0"/>
              <a:t>fuerte, es </a:t>
            </a:r>
            <a:r>
              <a:rPr lang="es-MX" sz="3200" dirty="0"/>
              <a:t>una sustancia corrosiva potente que ataca a los ojos y a la piel. </a:t>
            </a:r>
            <a:endParaRPr lang="es-MX" sz="3200" dirty="0" smtClean="0"/>
          </a:p>
        </p:txBody>
      </p:sp>
    </p:spTree>
    <p:extLst>
      <p:ext uri="{BB962C8B-B14F-4D97-AF65-F5344CB8AC3E}">
        <p14:creationId xmlns:p14="http://schemas.microsoft.com/office/powerpoint/2010/main" xmlns="" val="11447564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16632"/>
            <a:ext cx="8784976" cy="951384"/>
          </a:xfrm>
        </p:spPr>
        <p:txBody>
          <a:bodyPr anchor="ctr">
            <a:noAutofit/>
          </a:bodyPr>
          <a:lstStyle/>
          <a:p>
            <a:pPr algn="ctr"/>
            <a:r>
              <a:rPr lang="es-MX" sz="4000" dirty="0"/>
              <a:t>Sustancias nocivas</a:t>
            </a:r>
          </a:p>
        </p:txBody>
      </p:sp>
      <p:sp>
        <p:nvSpPr>
          <p:cNvPr id="3" name="2 Marcador de contenido"/>
          <p:cNvSpPr>
            <a:spLocks noGrp="1"/>
          </p:cNvSpPr>
          <p:nvPr>
            <p:ph idx="1"/>
          </p:nvPr>
        </p:nvSpPr>
        <p:spPr>
          <a:xfrm>
            <a:off x="0" y="908720"/>
            <a:ext cx="9144000" cy="5688632"/>
          </a:xfrm>
        </p:spPr>
        <p:txBody>
          <a:bodyPr>
            <a:normAutofit/>
          </a:bodyPr>
          <a:lstStyle/>
          <a:p>
            <a:pPr marL="0" indent="0">
              <a:buNone/>
            </a:pPr>
            <a:endParaRPr lang="es-MX" dirty="0"/>
          </a:p>
          <a:p>
            <a:r>
              <a:rPr lang="es-MX" sz="3200" dirty="0" smtClean="0"/>
              <a:t>También </a:t>
            </a:r>
            <a:r>
              <a:rPr lang="es-MX" sz="3200" dirty="0"/>
              <a:t>se incluyen ciertos materiales plásticos, así </a:t>
            </a:r>
            <a:r>
              <a:rPr lang="es-MX" sz="3200" dirty="0" smtClean="0"/>
              <a:t>como polvos </a:t>
            </a:r>
            <a:r>
              <a:rPr lang="es-MX" sz="3200" dirty="0"/>
              <a:t>alergénicos u otras sustancias como maderas exóticas, plumas, etc.</a:t>
            </a:r>
          </a:p>
          <a:p>
            <a:r>
              <a:rPr lang="es-MX" sz="3200" dirty="0"/>
              <a:t>L</a:t>
            </a:r>
            <a:r>
              <a:rPr lang="es-MX" sz="3200" dirty="0" smtClean="0"/>
              <a:t>as </a:t>
            </a:r>
            <a:r>
              <a:rPr lang="es-MX" sz="3200" dirty="0"/>
              <a:t>enfermedades infecciosas profesionales pueden </a:t>
            </a:r>
            <a:r>
              <a:rPr lang="es-MX" sz="3200" dirty="0" smtClean="0"/>
              <a:t>acompañarse de </a:t>
            </a:r>
            <a:r>
              <a:rPr lang="es-MX" sz="3200" dirty="0"/>
              <a:t>efectos oculares </a:t>
            </a:r>
            <a:r>
              <a:rPr lang="es-MX" sz="2000" dirty="0" smtClean="0"/>
              <a:t>(12).</a:t>
            </a:r>
            <a:endParaRPr lang="es-MX" sz="3200" dirty="0"/>
          </a:p>
          <a:p>
            <a:pPr marL="0" indent="0">
              <a:buNone/>
            </a:pPr>
            <a:endParaRPr lang="es-MX" dirty="0"/>
          </a:p>
        </p:txBody>
      </p:sp>
      <p:pic>
        <p:nvPicPr>
          <p:cNvPr id="4" name="Imagen 5" descr="Car_Ojo_2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85461" y="4359275"/>
            <a:ext cx="3455988" cy="2498725"/>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9302523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16632"/>
            <a:ext cx="8784976" cy="951384"/>
          </a:xfrm>
        </p:spPr>
        <p:txBody>
          <a:bodyPr anchor="ctr">
            <a:noAutofit/>
          </a:bodyPr>
          <a:lstStyle/>
          <a:p>
            <a:r>
              <a:rPr lang="es-MX" sz="3200" dirty="0">
                <a:effectLst>
                  <a:outerShdw blurRad="38100" dist="38100" dir="2700000" algn="tl">
                    <a:srgbClr val="000000">
                      <a:alpha val="43137"/>
                    </a:srgbClr>
                  </a:outerShdw>
                </a:effectLst>
              </a:rPr>
              <a:t>DISCUSION DE LOS ACCIDENTES OCULARES Y SU </a:t>
            </a:r>
            <a:r>
              <a:rPr lang="es-MX" sz="3200" dirty="0" smtClean="0">
                <a:effectLst>
                  <a:outerShdw blurRad="38100" dist="38100" dir="2700000" algn="tl">
                    <a:srgbClr val="000000">
                      <a:alpha val="43137"/>
                    </a:srgbClr>
                  </a:outerShdw>
                </a:effectLst>
              </a:rPr>
              <a:t>RELACION CON </a:t>
            </a:r>
            <a:r>
              <a:rPr lang="es-MX" sz="3200" dirty="0">
                <a:effectLst>
                  <a:outerShdw blurRad="38100" dist="38100" dir="2700000" algn="tl">
                    <a:srgbClr val="000000">
                      <a:alpha val="43137"/>
                    </a:srgbClr>
                  </a:outerShdw>
                </a:effectLst>
              </a:rPr>
              <a:t>EL MUNDO LABORAL</a:t>
            </a:r>
          </a:p>
        </p:txBody>
      </p:sp>
      <p:sp>
        <p:nvSpPr>
          <p:cNvPr id="3" name="2 Marcador de contenido"/>
          <p:cNvSpPr>
            <a:spLocks noGrp="1"/>
          </p:cNvSpPr>
          <p:nvPr>
            <p:ph idx="1"/>
          </p:nvPr>
        </p:nvSpPr>
        <p:spPr>
          <a:xfrm>
            <a:off x="0" y="908720"/>
            <a:ext cx="9144000" cy="5688632"/>
          </a:xfrm>
        </p:spPr>
        <p:txBody>
          <a:bodyPr>
            <a:normAutofit/>
          </a:bodyPr>
          <a:lstStyle/>
          <a:p>
            <a:pPr marL="0" indent="0">
              <a:buNone/>
            </a:pPr>
            <a:endParaRPr lang="es-MX" dirty="0"/>
          </a:p>
          <a:p>
            <a:r>
              <a:rPr lang="es-MX" sz="3200" dirty="0"/>
              <a:t>L</a:t>
            </a:r>
            <a:r>
              <a:rPr lang="es-MX" sz="3200" dirty="0" smtClean="0"/>
              <a:t>a </a:t>
            </a:r>
            <a:r>
              <a:rPr lang="es-MX" sz="3200" dirty="0"/>
              <a:t>patología más frecuente de </a:t>
            </a:r>
            <a:r>
              <a:rPr lang="es-MX" sz="3200" dirty="0" smtClean="0"/>
              <a:t>accidente ocular </a:t>
            </a:r>
            <a:r>
              <a:rPr lang="es-MX" sz="3200" dirty="0"/>
              <a:t>es la producida por cuerpo extraño, seguido por la úlcera corneal</a:t>
            </a:r>
            <a:r>
              <a:rPr lang="es-MX" sz="3200" dirty="0" smtClean="0"/>
              <a:t>. </a:t>
            </a:r>
            <a:r>
              <a:rPr lang="es-MX" sz="2000" dirty="0" smtClean="0">
                <a:effectLst>
                  <a:outerShdw blurRad="38100" dist="38100" dir="2700000" algn="tl">
                    <a:srgbClr val="000000">
                      <a:alpha val="43137"/>
                    </a:srgbClr>
                  </a:outerShdw>
                </a:effectLst>
              </a:rPr>
              <a:t>(</a:t>
            </a:r>
            <a:r>
              <a:rPr lang="es-MX" sz="2000" dirty="0">
                <a:effectLst>
                  <a:outerShdw blurRad="38100" dist="38100" dir="2700000" algn="tl">
                    <a:srgbClr val="000000">
                      <a:alpha val="43137"/>
                    </a:srgbClr>
                  </a:outerShdw>
                </a:effectLst>
              </a:rPr>
              <a:t>1</a:t>
            </a:r>
            <a:r>
              <a:rPr lang="es-MX" sz="2000" dirty="0" smtClean="0">
                <a:effectLst>
                  <a:outerShdw blurRad="38100" dist="38100" dir="2700000" algn="tl">
                    <a:srgbClr val="000000">
                      <a:alpha val="43137"/>
                    </a:srgbClr>
                  </a:outerShdw>
                </a:effectLst>
              </a:rPr>
              <a:t>3</a:t>
            </a:r>
            <a:r>
              <a:rPr lang="es-MX" sz="2000" dirty="0">
                <a:effectLst>
                  <a:outerShdw blurRad="38100" dist="38100" dir="2700000" algn="tl">
                    <a:srgbClr val="000000">
                      <a:alpha val="43137"/>
                    </a:srgbClr>
                  </a:outerShdw>
                </a:effectLst>
              </a:rPr>
              <a:t>) </a:t>
            </a:r>
            <a:r>
              <a:rPr lang="es-MX" sz="2000" dirty="0" smtClean="0">
                <a:effectLst>
                  <a:outerShdw blurRad="38100" dist="38100" dir="2700000" algn="tl">
                    <a:srgbClr val="000000">
                      <a:alpha val="43137"/>
                    </a:srgbClr>
                  </a:outerShdw>
                </a:effectLst>
              </a:rPr>
              <a:t>(14</a:t>
            </a:r>
            <a:r>
              <a:rPr lang="es-MX" sz="2000" dirty="0">
                <a:effectLst>
                  <a:outerShdw blurRad="38100" dist="38100" dir="2700000" algn="tl">
                    <a:srgbClr val="000000">
                      <a:alpha val="43137"/>
                    </a:srgbClr>
                  </a:outerShdw>
                </a:effectLst>
              </a:rPr>
              <a:t>) </a:t>
            </a:r>
            <a:r>
              <a:rPr lang="es-MX" sz="2000" dirty="0" smtClean="0">
                <a:effectLst>
                  <a:outerShdw blurRad="38100" dist="38100" dir="2700000" algn="tl">
                    <a:srgbClr val="000000">
                      <a:alpha val="43137"/>
                    </a:srgbClr>
                  </a:outerShdw>
                </a:effectLst>
              </a:rPr>
              <a:t>(</a:t>
            </a:r>
            <a:r>
              <a:rPr lang="es-MX" sz="2000" dirty="0">
                <a:effectLst>
                  <a:outerShdw blurRad="38100" dist="38100" dir="2700000" algn="tl">
                    <a:srgbClr val="000000">
                      <a:alpha val="43137"/>
                    </a:srgbClr>
                  </a:outerShdw>
                </a:effectLst>
              </a:rPr>
              <a:t>1</a:t>
            </a:r>
            <a:r>
              <a:rPr lang="es-MX" sz="2000" dirty="0" smtClean="0">
                <a:effectLst>
                  <a:outerShdw blurRad="38100" dist="38100" dir="2700000" algn="tl">
                    <a:srgbClr val="000000">
                      <a:alpha val="43137"/>
                    </a:srgbClr>
                  </a:outerShdw>
                </a:effectLst>
              </a:rPr>
              <a:t>5</a:t>
            </a:r>
            <a:r>
              <a:rPr lang="es-MX" sz="2000" dirty="0">
                <a:effectLst>
                  <a:outerShdw blurRad="38100" dist="38100" dir="2700000" algn="tl">
                    <a:srgbClr val="000000">
                      <a:alpha val="43137"/>
                    </a:srgbClr>
                  </a:outerShdw>
                </a:effectLst>
              </a:rPr>
              <a:t>) </a:t>
            </a:r>
          </a:p>
          <a:p>
            <a:r>
              <a:rPr lang="es-MX" dirty="0"/>
              <a:t>En cuanto al </a:t>
            </a:r>
            <a:r>
              <a:rPr lang="es-MX" dirty="0" smtClean="0"/>
              <a:t>sexo es </a:t>
            </a:r>
            <a:r>
              <a:rPr lang="es-MX" dirty="0"/>
              <a:t>más frecuente </a:t>
            </a:r>
            <a:r>
              <a:rPr lang="es-MX" dirty="0" smtClean="0"/>
              <a:t>en  </a:t>
            </a:r>
            <a:r>
              <a:rPr lang="es-MX" dirty="0"/>
              <a:t>varones</a:t>
            </a:r>
            <a:r>
              <a:rPr lang="es-MX" dirty="0" smtClean="0"/>
              <a:t>.</a:t>
            </a:r>
          </a:p>
          <a:p>
            <a:r>
              <a:rPr lang="es-MX" dirty="0"/>
              <a:t>la lesión ocular ocurre en varones respecto a mujeres en una </a:t>
            </a:r>
            <a:r>
              <a:rPr lang="es-MX" dirty="0" smtClean="0"/>
              <a:t>razón </a:t>
            </a:r>
            <a:r>
              <a:rPr lang="es-MX" dirty="0"/>
              <a:t>de </a:t>
            </a:r>
            <a:r>
              <a:rPr lang="es-MX" dirty="0" smtClean="0"/>
              <a:t>2</a:t>
            </a:r>
            <a:r>
              <a:rPr lang="es-MX" dirty="0" smtClean="0"/>
              <a:t>:1 </a:t>
            </a:r>
            <a:endParaRPr lang="es-MX" dirty="0" smtClean="0"/>
          </a:p>
          <a:p>
            <a:endParaRPr lang="es-MX" dirty="0"/>
          </a:p>
        </p:txBody>
      </p:sp>
    </p:spTree>
    <p:extLst>
      <p:ext uri="{BB962C8B-B14F-4D97-AF65-F5344CB8AC3E}">
        <p14:creationId xmlns:p14="http://schemas.microsoft.com/office/powerpoint/2010/main" xmlns="" val="35188123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16632"/>
            <a:ext cx="8784976" cy="951384"/>
          </a:xfrm>
        </p:spPr>
        <p:txBody>
          <a:bodyPr anchor="ctr">
            <a:noAutofit/>
          </a:bodyPr>
          <a:lstStyle/>
          <a:p>
            <a:r>
              <a:rPr lang="es-MX" sz="3200" dirty="0">
                <a:effectLst>
                  <a:outerShdw blurRad="38100" dist="38100" dir="2700000" algn="tl">
                    <a:srgbClr val="000000">
                      <a:alpha val="43137"/>
                    </a:srgbClr>
                  </a:outerShdw>
                </a:effectLst>
              </a:rPr>
              <a:t>DISCUSION DE LOS ACCIDENTES OCULARES Y SU </a:t>
            </a:r>
            <a:r>
              <a:rPr lang="es-MX" sz="3200" dirty="0" smtClean="0">
                <a:effectLst>
                  <a:outerShdw blurRad="38100" dist="38100" dir="2700000" algn="tl">
                    <a:srgbClr val="000000">
                      <a:alpha val="43137"/>
                    </a:srgbClr>
                  </a:outerShdw>
                </a:effectLst>
              </a:rPr>
              <a:t>RELACION CON </a:t>
            </a:r>
            <a:r>
              <a:rPr lang="es-MX" sz="3200" dirty="0">
                <a:effectLst>
                  <a:outerShdw blurRad="38100" dist="38100" dir="2700000" algn="tl">
                    <a:srgbClr val="000000">
                      <a:alpha val="43137"/>
                    </a:srgbClr>
                  </a:outerShdw>
                </a:effectLst>
              </a:rPr>
              <a:t>EL MUNDO LABORAL</a:t>
            </a:r>
          </a:p>
        </p:txBody>
      </p:sp>
      <p:sp>
        <p:nvSpPr>
          <p:cNvPr id="3" name="2 Marcador de contenido"/>
          <p:cNvSpPr>
            <a:spLocks noGrp="1"/>
          </p:cNvSpPr>
          <p:nvPr>
            <p:ph idx="1"/>
          </p:nvPr>
        </p:nvSpPr>
        <p:spPr>
          <a:xfrm>
            <a:off x="0" y="908720"/>
            <a:ext cx="9144000" cy="5688632"/>
          </a:xfrm>
        </p:spPr>
        <p:txBody>
          <a:bodyPr>
            <a:normAutofit/>
          </a:bodyPr>
          <a:lstStyle/>
          <a:p>
            <a:pPr marL="0" indent="0">
              <a:buNone/>
            </a:pPr>
            <a:endParaRPr lang="es-MX" dirty="0"/>
          </a:p>
          <a:p>
            <a:r>
              <a:rPr lang="es-MX" sz="3200" dirty="0"/>
              <a:t>En relación al ojo afectado, el más frecuente es el ojo izquierdo</a:t>
            </a:r>
          </a:p>
          <a:p>
            <a:r>
              <a:rPr lang="es-MX" sz="3200" dirty="0" smtClean="0"/>
              <a:t>Esto </a:t>
            </a:r>
            <a:r>
              <a:rPr lang="es-MX" sz="3200" dirty="0"/>
              <a:t>se puede </a:t>
            </a:r>
            <a:r>
              <a:rPr lang="es-MX" sz="3200" dirty="0" smtClean="0"/>
              <a:t>deber a </a:t>
            </a:r>
            <a:r>
              <a:rPr lang="es-MX" sz="3200" dirty="0"/>
              <a:t>los procesos de lateralidad y dominancia ocular. </a:t>
            </a:r>
            <a:endParaRPr lang="es-MX" sz="3200" dirty="0" smtClean="0"/>
          </a:p>
          <a:p>
            <a:r>
              <a:rPr lang="es-MX" sz="3200" dirty="0" smtClean="0"/>
              <a:t>Ya </a:t>
            </a:r>
            <a:r>
              <a:rPr lang="es-MX" sz="3200" dirty="0"/>
              <a:t>que el </a:t>
            </a:r>
            <a:r>
              <a:rPr lang="es-MX" sz="3200" dirty="0" smtClean="0"/>
              <a:t>ojo derecho </a:t>
            </a:r>
            <a:r>
              <a:rPr lang="es-MX" sz="3200" dirty="0"/>
              <a:t>es el dominante por regla general, existía un mayor </a:t>
            </a:r>
            <a:r>
              <a:rPr lang="es-MX" sz="3200" dirty="0" smtClean="0"/>
              <a:t>riesgo estadístico </a:t>
            </a:r>
            <a:r>
              <a:rPr lang="es-MX" sz="3200" dirty="0"/>
              <a:t>de padecer un accidente sobre el ojo dirigido (que </a:t>
            </a:r>
            <a:r>
              <a:rPr lang="es-MX" sz="3200" dirty="0" smtClean="0"/>
              <a:t>es mayoritariamente </a:t>
            </a:r>
            <a:r>
              <a:rPr lang="es-MX" sz="3200" dirty="0"/>
              <a:t>el ojo izquierdo).</a:t>
            </a:r>
          </a:p>
          <a:p>
            <a:endParaRPr lang="es-MX" dirty="0"/>
          </a:p>
        </p:txBody>
      </p:sp>
    </p:spTree>
    <p:extLst>
      <p:ext uri="{BB962C8B-B14F-4D97-AF65-F5344CB8AC3E}">
        <p14:creationId xmlns:p14="http://schemas.microsoft.com/office/powerpoint/2010/main" xmlns="" val="17164438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16632"/>
            <a:ext cx="8784976" cy="951384"/>
          </a:xfrm>
        </p:spPr>
        <p:txBody>
          <a:bodyPr anchor="ctr">
            <a:noAutofit/>
          </a:bodyPr>
          <a:lstStyle/>
          <a:p>
            <a:r>
              <a:rPr lang="es-MX" sz="3200" dirty="0">
                <a:effectLst>
                  <a:outerShdw blurRad="38100" dist="38100" dir="2700000" algn="tl">
                    <a:srgbClr val="000000">
                      <a:alpha val="43137"/>
                    </a:srgbClr>
                  </a:outerShdw>
                </a:effectLst>
              </a:rPr>
              <a:t>DISCUSION DE LOS ACCIDENTES OCULARES Y SU </a:t>
            </a:r>
            <a:r>
              <a:rPr lang="es-MX" sz="3200" dirty="0" smtClean="0">
                <a:effectLst>
                  <a:outerShdw blurRad="38100" dist="38100" dir="2700000" algn="tl">
                    <a:srgbClr val="000000">
                      <a:alpha val="43137"/>
                    </a:srgbClr>
                  </a:outerShdw>
                </a:effectLst>
              </a:rPr>
              <a:t>RELACION CON </a:t>
            </a:r>
            <a:r>
              <a:rPr lang="es-MX" sz="3200" dirty="0">
                <a:effectLst>
                  <a:outerShdw blurRad="38100" dist="38100" dir="2700000" algn="tl">
                    <a:srgbClr val="000000">
                      <a:alpha val="43137"/>
                    </a:srgbClr>
                  </a:outerShdw>
                </a:effectLst>
              </a:rPr>
              <a:t>EL MUNDO LABORAL</a:t>
            </a:r>
          </a:p>
        </p:txBody>
      </p:sp>
      <p:sp>
        <p:nvSpPr>
          <p:cNvPr id="3" name="2 Marcador de contenido"/>
          <p:cNvSpPr>
            <a:spLocks noGrp="1"/>
          </p:cNvSpPr>
          <p:nvPr>
            <p:ph idx="1"/>
          </p:nvPr>
        </p:nvSpPr>
        <p:spPr>
          <a:xfrm>
            <a:off x="0" y="908720"/>
            <a:ext cx="9144000" cy="5688632"/>
          </a:xfrm>
        </p:spPr>
        <p:txBody>
          <a:bodyPr>
            <a:normAutofit/>
          </a:bodyPr>
          <a:lstStyle/>
          <a:p>
            <a:pPr marL="0" indent="0">
              <a:buNone/>
            </a:pPr>
            <a:endParaRPr lang="es-MX" dirty="0"/>
          </a:p>
          <a:p>
            <a:r>
              <a:rPr lang="es-MX" sz="3200" dirty="0"/>
              <a:t>Respecto a la actividad del trabajador encontramos la mayor prevalencia </a:t>
            </a:r>
            <a:r>
              <a:rPr lang="es-MX" sz="3200" dirty="0" smtClean="0"/>
              <a:t>en el </a:t>
            </a:r>
            <a:r>
              <a:rPr lang="es-MX" sz="3200" dirty="0"/>
              <a:t>sector </a:t>
            </a:r>
            <a:r>
              <a:rPr lang="es-MX" sz="3200" dirty="0" smtClean="0"/>
              <a:t>industrial  </a:t>
            </a:r>
            <a:r>
              <a:rPr lang="es-MX" sz="3200" dirty="0" smtClean="0"/>
              <a:t>los </a:t>
            </a:r>
            <a:r>
              <a:rPr lang="es-MX" sz="3200" dirty="0"/>
              <a:t>trabajadores del </a:t>
            </a:r>
            <a:r>
              <a:rPr lang="es-MX" sz="3200" dirty="0" smtClean="0"/>
              <a:t>área automotriz </a:t>
            </a:r>
            <a:r>
              <a:rPr lang="es-MX" sz="3200" dirty="0"/>
              <a:t>eran los que más se accidentaban, </a:t>
            </a:r>
            <a:r>
              <a:rPr lang="es-MX" sz="3200" dirty="0" smtClean="0"/>
              <a:t>conjuntamente con los que realizan  trabajos  industriales  (trabajos agrícolas )</a:t>
            </a:r>
            <a:endParaRPr lang="es-MX" sz="3200" dirty="0"/>
          </a:p>
          <a:p>
            <a:endParaRPr lang="es-MX" dirty="0"/>
          </a:p>
        </p:txBody>
      </p:sp>
      <p:pic>
        <p:nvPicPr>
          <p:cNvPr id="4" name="Imagen 5" descr="Car_Ojo_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44208" y="4692680"/>
            <a:ext cx="2699792" cy="2149276"/>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12811172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260648"/>
            <a:ext cx="8784976" cy="951384"/>
          </a:xfrm>
        </p:spPr>
        <p:txBody>
          <a:bodyPr anchor="ctr">
            <a:noAutofit/>
          </a:bodyPr>
          <a:lstStyle/>
          <a:p>
            <a:r>
              <a:rPr lang="es-MX" sz="3200" dirty="0">
                <a:effectLst/>
              </a:rPr>
              <a:t>SINTOMAS OCULARES EN LOS</a:t>
            </a:r>
            <a:br>
              <a:rPr lang="es-MX" sz="3200" dirty="0">
                <a:effectLst/>
              </a:rPr>
            </a:br>
            <a:r>
              <a:rPr lang="es-MX" sz="3200" dirty="0">
                <a:effectLst/>
              </a:rPr>
              <a:t>TRABAJADORES QUE USAN PANTALLAS DE VISUALIZACION </a:t>
            </a:r>
            <a:r>
              <a:rPr lang="es-MX" sz="3200" dirty="0" smtClean="0">
                <a:effectLst/>
              </a:rPr>
              <a:t>DE DATOS</a:t>
            </a:r>
            <a:endParaRPr lang="es-MX" sz="3200" dirty="0">
              <a:effectLst/>
            </a:endParaRPr>
          </a:p>
        </p:txBody>
      </p:sp>
      <p:sp>
        <p:nvSpPr>
          <p:cNvPr id="3" name="2 Marcador de contenido"/>
          <p:cNvSpPr>
            <a:spLocks noGrp="1"/>
          </p:cNvSpPr>
          <p:nvPr>
            <p:ph idx="1"/>
          </p:nvPr>
        </p:nvSpPr>
        <p:spPr>
          <a:xfrm>
            <a:off x="0" y="2060848"/>
            <a:ext cx="9144000" cy="4536504"/>
          </a:xfrm>
        </p:spPr>
        <p:txBody>
          <a:bodyPr>
            <a:normAutofit/>
          </a:bodyPr>
          <a:lstStyle/>
          <a:p>
            <a:r>
              <a:rPr lang="es-MX" dirty="0"/>
              <a:t>L</a:t>
            </a:r>
            <a:r>
              <a:rPr lang="es-MX" dirty="0" smtClean="0"/>
              <a:t>os </a:t>
            </a:r>
            <a:r>
              <a:rPr lang="es-MX" dirty="0"/>
              <a:t>sujetos que trabajan con pantallas </a:t>
            </a:r>
            <a:r>
              <a:rPr lang="es-MX" dirty="0" smtClean="0"/>
              <a:t>de visualización </a:t>
            </a:r>
            <a:r>
              <a:rPr lang="es-MX" dirty="0"/>
              <a:t>de datos presentan pocos síntomas </a:t>
            </a:r>
            <a:r>
              <a:rPr lang="es-MX" dirty="0" err="1" smtClean="0"/>
              <a:t>astenópicos</a:t>
            </a:r>
            <a:endParaRPr lang="es-MX" dirty="0"/>
          </a:p>
          <a:p>
            <a:r>
              <a:rPr lang="es-MX" dirty="0"/>
              <a:t>La sintomatología ocular no depende de usar </a:t>
            </a:r>
            <a:r>
              <a:rPr lang="es-MX" dirty="0" smtClean="0"/>
              <a:t>pantallas de </a:t>
            </a:r>
            <a:r>
              <a:rPr lang="es-MX" dirty="0"/>
              <a:t>visualización </a:t>
            </a:r>
            <a:r>
              <a:rPr lang="es-MX" dirty="0" smtClean="0"/>
              <a:t>de  datos </a:t>
            </a:r>
            <a:r>
              <a:rPr lang="es-MX" dirty="0"/>
              <a:t>sino de la intensidad de su utilización.</a:t>
            </a:r>
          </a:p>
          <a:p>
            <a:pPr marL="0" indent="0">
              <a:buNone/>
            </a:pPr>
            <a:endParaRPr lang="es-MX" dirty="0"/>
          </a:p>
          <a:p>
            <a:endParaRPr lang="es-MX" dirty="0"/>
          </a:p>
        </p:txBody>
      </p:sp>
      <p:pic>
        <p:nvPicPr>
          <p:cNvPr id="4" name="Imagen 2" descr="C:\Program Files\Microsoft Office\MEDIA\CAGCAT10\j0195384.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56176" y="4062040"/>
            <a:ext cx="2515962" cy="2568484"/>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34970370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260648"/>
            <a:ext cx="8784976" cy="951384"/>
          </a:xfrm>
        </p:spPr>
        <p:txBody>
          <a:bodyPr anchor="ctr">
            <a:noAutofit/>
          </a:bodyPr>
          <a:lstStyle/>
          <a:p>
            <a:r>
              <a:rPr lang="es-MX" sz="3200" dirty="0">
                <a:effectLst/>
              </a:rPr>
              <a:t>SINTOMAS OCULARES EN LOS</a:t>
            </a:r>
            <a:br>
              <a:rPr lang="es-MX" sz="3200" dirty="0">
                <a:effectLst/>
              </a:rPr>
            </a:br>
            <a:r>
              <a:rPr lang="es-MX" sz="3200" dirty="0">
                <a:effectLst/>
              </a:rPr>
              <a:t>TRABAJADORES QUE USAN PANTALLAS DE VISUALIZACION </a:t>
            </a:r>
            <a:r>
              <a:rPr lang="es-MX" sz="3200" dirty="0" smtClean="0">
                <a:effectLst/>
              </a:rPr>
              <a:t>DE DATOS</a:t>
            </a:r>
            <a:endParaRPr lang="es-MX" sz="3200" dirty="0">
              <a:effectLst/>
            </a:endParaRPr>
          </a:p>
        </p:txBody>
      </p:sp>
      <p:sp>
        <p:nvSpPr>
          <p:cNvPr id="3" name="2 Marcador de contenido"/>
          <p:cNvSpPr>
            <a:spLocks noGrp="1"/>
          </p:cNvSpPr>
          <p:nvPr>
            <p:ph idx="1"/>
          </p:nvPr>
        </p:nvSpPr>
        <p:spPr>
          <a:xfrm>
            <a:off x="0" y="2060848"/>
            <a:ext cx="9144000" cy="4536504"/>
          </a:xfrm>
        </p:spPr>
        <p:txBody>
          <a:bodyPr>
            <a:normAutofit/>
          </a:bodyPr>
          <a:lstStyle/>
          <a:p>
            <a:r>
              <a:rPr lang="es-MX" dirty="0"/>
              <a:t>Ante esta situación se </a:t>
            </a:r>
            <a:r>
              <a:rPr lang="es-MX" dirty="0" smtClean="0"/>
              <a:t>recomienda </a:t>
            </a:r>
            <a:r>
              <a:rPr lang="es-MX" dirty="0"/>
              <a:t>que se </a:t>
            </a:r>
            <a:r>
              <a:rPr lang="es-MX" dirty="0" err="1" smtClean="0"/>
              <a:t>realizen</a:t>
            </a:r>
            <a:r>
              <a:rPr lang="es-MX" dirty="0" smtClean="0"/>
              <a:t> </a:t>
            </a:r>
            <a:r>
              <a:rPr lang="es-MX" dirty="0"/>
              <a:t>pausas de </a:t>
            </a:r>
            <a:r>
              <a:rPr lang="es-MX" dirty="0" smtClean="0"/>
              <a:t>10/15 minutos </a:t>
            </a:r>
            <a:r>
              <a:rPr lang="es-MX" dirty="0"/>
              <a:t>cada hora y media o cada 100 minutos, si las tareas no requieren </a:t>
            </a:r>
            <a:r>
              <a:rPr lang="es-MX" dirty="0" smtClean="0"/>
              <a:t>el mantenimiento </a:t>
            </a:r>
            <a:r>
              <a:rPr lang="es-MX" dirty="0"/>
              <a:t>de una gran atención, o de 10 minutos cada 60 minutos, si </a:t>
            </a:r>
            <a:r>
              <a:rPr lang="es-MX" dirty="0" smtClean="0"/>
              <a:t>las tareas </a:t>
            </a:r>
            <a:r>
              <a:rPr lang="es-MX" dirty="0"/>
              <a:t>requieren el mantenimiento de una gran </a:t>
            </a:r>
            <a:r>
              <a:rPr lang="es-MX" dirty="0" smtClean="0"/>
              <a:t>atención.</a:t>
            </a:r>
            <a:endParaRPr lang="es-MX" dirty="0"/>
          </a:p>
        </p:txBody>
      </p:sp>
      <p:pic>
        <p:nvPicPr>
          <p:cNvPr id="2050" name="Imagen 2" descr="C:\Program Files\Microsoft Office\MEDIA\CAGCAT10\j0292020.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27984" y="4437112"/>
            <a:ext cx="2376264" cy="2255358"/>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12947165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260648"/>
            <a:ext cx="8784976" cy="951384"/>
          </a:xfrm>
        </p:spPr>
        <p:txBody>
          <a:bodyPr anchor="ctr">
            <a:noAutofit/>
          </a:bodyPr>
          <a:lstStyle/>
          <a:p>
            <a:r>
              <a:rPr lang="es-MX" sz="3200" dirty="0" smtClean="0">
                <a:effectLst/>
              </a:rPr>
              <a:t>CONCLUSION</a:t>
            </a:r>
            <a:endParaRPr lang="es-MX" sz="3200" dirty="0">
              <a:effectLst/>
            </a:endParaRPr>
          </a:p>
        </p:txBody>
      </p:sp>
      <p:sp>
        <p:nvSpPr>
          <p:cNvPr id="3" name="2 Marcador de contenido"/>
          <p:cNvSpPr>
            <a:spLocks noGrp="1"/>
          </p:cNvSpPr>
          <p:nvPr>
            <p:ph idx="1"/>
          </p:nvPr>
        </p:nvSpPr>
        <p:spPr>
          <a:xfrm>
            <a:off x="0" y="1052736"/>
            <a:ext cx="9144000" cy="5544616"/>
          </a:xfrm>
        </p:spPr>
        <p:txBody>
          <a:bodyPr>
            <a:normAutofit/>
          </a:bodyPr>
          <a:lstStyle/>
          <a:p>
            <a:r>
              <a:rPr lang="es-MX" dirty="0" smtClean="0"/>
              <a:t>La </a:t>
            </a:r>
            <a:r>
              <a:rPr lang="es-MX" dirty="0"/>
              <a:t>mayoría de los accidentes se podrían haber evitado si se cumplieran las normas de seguridad establecidas.</a:t>
            </a:r>
          </a:p>
          <a:p>
            <a:endParaRPr lang="es-MX" dirty="0" smtClean="0"/>
          </a:p>
          <a:p>
            <a:r>
              <a:rPr lang="es-MX" dirty="0" smtClean="0"/>
              <a:t>En </a:t>
            </a:r>
            <a:r>
              <a:rPr lang="es-MX" dirty="0"/>
              <a:t>algunos casos desconocían estas medidas o bien no estaban presentes en el lugar de trabajo. </a:t>
            </a:r>
            <a:endParaRPr lang="es-MX" dirty="0" smtClean="0"/>
          </a:p>
          <a:p>
            <a:endParaRPr lang="es-MX" dirty="0" smtClean="0"/>
          </a:p>
          <a:p>
            <a:r>
              <a:rPr lang="es-MX" dirty="0" smtClean="0"/>
              <a:t>La </a:t>
            </a:r>
            <a:r>
              <a:rPr lang="es-MX" dirty="0"/>
              <a:t>gran mayoría de los accidentados admitían la existencia de las mismas, pero por descuido, olvido o incomodidad no las utilizaban.</a:t>
            </a:r>
          </a:p>
          <a:p>
            <a:pPr marL="0" indent="0">
              <a:buNone/>
            </a:pPr>
            <a:endParaRPr lang="es-MX" dirty="0"/>
          </a:p>
          <a:p>
            <a:endParaRPr lang="es-MX" dirty="0"/>
          </a:p>
        </p:txBody>
      </p:sp>
    </p:spTree>
    <p:extLst>
      <p:ext uri="{BB962C8B-B14F-4D97-AF65-F5344CB8AC3E}">
        <p14:creationId xmlns:p14="http://schemas.microsoft.com/office/powerpoint/2010/main" xmlns="" val="23213798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16632"/>
            <a:ext cx="8229600" cy="1440160"/>
          </a:xfrm>
        </p:spPr>
        <p:txBody>
          <a:bodyPr anchor="ctr">
            <a:normAutofit/>
          </a:bodyPr>
          <a:lstStyle/>
          <a:p>
            <a:r>
              <a:rPr lang="es-MX" sz="3600" dirty="0">
                <a:effectLst>
                  <a:outerShdw blurRad="38100" dist="38100" dir="2700000" algn="tl">
                    <a:srgbClr val="000000">
                      <a:alpha val="43137"/>
                    </a:srgbClr>
                  </a:outerShdw>
                </a:effectLst>
              </a:rPr>
              <a:t>ACCIDENTES OCULARES: SU RELACION CON EL </a:t>
            </a:r>
            <a:r>
              <a:rPr lang="es-MX" sz="3600" dirty="0" smtClean="0">
                <a:effectLst>
                  <a:outerShdw blurRad="38100" dist="38100" dir="2700000" algn="tl">
                    <a:srgbClr val="000000">
                      <a:alpha val="43137"/>
                    </a:srgbClr>
                  </a:outerShdw>
                </a:effectLst>
              </a:rPr>
              <a:t>MUNDO  LABORAL</a:t>
            </a:r>
            <a:endParaRPr lang="es-MX" sz="3600" dirty="0">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15645" y="1628800"/>
            <a:ext cx="9144000" cy="4881661"/>
          </a:xfrm>
        </p:spPr>
        <p:txBody>
          <a:bodyPr>
            <a:noAutofit/>
          </a:bodyPr>
          <a:lstStyle/>
          <a:p>
            <a:pPr algn="just"/>
            <a:endParaRPr lang="es-MX" sz="2800" b="1" dirty="0" smtClean="0">
              <a:effectLst>
                <a:outerShdw blurRad="38100" dist="38100" dir="2700000" algn="tl">
                  <a:srgbClr val="000000">
                    <a:alpha val="43137"/>
                  </a:srgbClr>
                </a:outerShdw>
              </a:effectLst>
            </a:endParaRPr>
          </a:p>
          <a:p>
            <a:pPr algn="just"/>
            <a:r>
              <a:rPr lang="es-MX" sz="2800" b="1" dirty="0" smtClean="0">
                <a:effectLst>
                  <a:outerShdw blurRad="38100" dist="38100" dir="2700000" algn="tl">
                    <a:srgbClr val="000000">
                      <a:alpha val="43137"/>
                    </a:srgbClr>
                  </a:outerShdw>
                </a:effectLst>
              </a:rPr>
              <a:t>El </a:t>
            </a:r>
            <a:r>
              <a:rPr lang="es-MX" sz="2800" b="1" dirty="0">
                <a:effectLst>
                  <a:outerShdw blurRad="38100" dist="38100" dir="2700000" algn="tl">
                    <a:srgbClr val="000000">
                      <a:alpha val="43137"/>
                    </a:srgbClr>
                  </a:outerShdw>
                </a:effectLst>
              </a:rPr>
              <a:t>sentido de la vista es uno de los más importantes para el hombre. </a:t>
            </a:r>
            <a:endParaRPr lang="es-MX" sz="2800" b="1" dirty="0" smtClean="0">
              <a:effectLst>
                <a:outerShdw blurRad="38100" dist="38100" dir="2700000" algn="tl">
                  <a:srgbClr val="000000">
                    <a:alpha val="43137"/>
                  </a:srgbClr>
                </a:outerShdw>
              </a:effectLst>
            </a:endParaRPr>
          </a:p>
          <a:p>
            <a:pPr algn="just"/>
            <a:endParaRPr lang="es-MX" sz="2800" b="1" dirty="0" smtClean="0">
              <a:effectLst>
                <a:outerShdw blurRad="38100" dist="38100" dir="2700000" algn="tl">
                  <a:srgbClr val="000000">
                    <a:alpha val="43137"/>
                  </a:srgbClr>
                </a:outerShdw>
              </a:effectLst>
            </a:endParaRPr>
          </a:p>
          <a:p>
            <a:pPr algn="just"/>
            <a:r>
              <a:rPr lang="es-MX" sz="2800" b="1" dirty="0" smtClean="0">
                <a:effectLst>
                  <a:outerShdw blurRad="38100" dist="38100" dir="2700000" algn="tl">
                    <a:srgbClr val="000000">
                      <a:alpha val="43137"/>
                    </a:srgbClr>
                  </a:outerShdw>
                </a:effectLst>
              </a:rPr>
              <a:t>Aunque </a:t>
            </a:r>
            <a:r>
              <a:rPr lang="es-MX" sz="2800" b="1" dirty="0">
                <a:effectLst>
                  <a:outerShdw blurRad="38100" dist="38100" dir="2700000" algn="tl">
                    <a:srgbClr val="000000">
                      <a:alpha val="43137"/>
                    </a:srgbClr>
                  </a:outerShdw>
                </a:effectLst>
              </a:rPr>
              <a:t>su pérdida no conlleva ningún riesgo vital, si </a:t>
            </a:r>
            <a:r>
              <a:rPr lang="es-MX" sz="2800" b="1" dirty="0" smtClean="0">
                <a:effectLst>
                  <a:outerShdw blurRad="38100" dist="38100" dir="2700000" algn="tl">
                    <a:srgbClr val="000000">
                      <a:alpha val="43137"/>
                    </a:srgbClr>
                  </a:outerShdw>
                </a:effectLst>
              </a:rPr>
              <a:t>produce</a:t>
            </a:r>
            <a:r>
              <a:rPr lang="es-MX" sz="2800" b="1" dirty="0" smtClean="0">
                <a:effectLst>
                  <a:outerShdw blurRad="38100" dist="38100" dir="2700000" algn="tl">
                    <a:srgbClr val="000000">
                      <a:alpha val="43137"/>
                    </a:srgbClr>
                  </a:outerShdw>
                </a:effectLst>
              </a:rPr>
              <a:t> </a:t>
            </a:r>
            <a:r>
              <a:rPr lang="es-MX" sz="2800" b="1" dirty="0">
                <a:effectLst>
                  <a:outerShdw blurRad="38100" dist="38100" dir="2700000" algn="tl">
                    <a:srgbClr val="000000">
                      <a:alpha val="43137"/>
                    </a:srgbClr>
                  </a:outerShdw>
                </a:effectLst>
              </a:rPr>
              <a:t>una pérdida de calidad de vida importante, ya que puede acarrear graves problemas para el que lo sufre, tanto en su relación con los demás, en su trabajo, como en su propia vida personal, por ello la importancia de  preservarlo</a:t>
            </a:r>
            <a:r>
              <a:rPr lang="es-MX" sz="2800" b="1" dirty="0" smtClean="0">
                <a:effectLst>
                  <a:outerShdw blurRad="38100" dist="38100" dir="2700000" algn="tl">
                    <a:srgbClr val="000000">
                      <a:alpha val="43137"/>
                    </a:srgbClr>
                  </a:outerShdw>
                </a:effectLst>
              </a:rPr>
              <a:t>.</a:t>
            </a:r>
            <a:endParaRPr lang="es-MX"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2404867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260648"/>
            <a:ext cx="8784976" cy="951384"/>
          </a:xfrm>
        </p:spPr>
        <p:txBody>
          <a:bodyPr anchor="ctr">
            <a:noAutofit/>
          </a:bodyPr>
          <a:lstStyle/>
          <a:p>
            <a:r>
              <a:rPr lang="es-MX" sz="3200" dirty="0" smtClean="0">
                <a:effectLst/>
              </a:rPr>
              <a:t>CONCLUSION</a:t>
            </a:r>
            <a:endParaRPr lang="es-MX" sz="3200" dirty="0">
              <a:effectLst/>
            </a:endParaRPr>
          </a:p>
        </p:txBody>
      </p:sp>
      <p:sp>
        <p:nvSpPr>
          <p:cNvPr id="3" name="2 Marcador de contenido"/>
          <p:cNvSpPr>
            <a:spLocks noGrp="1"/>
          </p:cNvSpPr>
          <p:nvPr>
            <p:ph idx="1"/>
          </p:nvPr>
        </p:nvSpPr>
        <p:spPr>
          <a:xfrm>
            <a:off x="0" y="1052736"/>
            <a:ext cx="9144000" cy="5544616"/>
          </a:xfrm>
        </p:spPr>
        <p:txBody>
          <a:bodyPr>
            <a:normAutofit/>
          </a:bodyPr>
          <a:lstStyle/>
          <a:p>
            <a:r>
              <a:rPr lang="es-MX" dirty="0" smtClean="0"/>
              <a:t>los </a:t>
            </a:r>
            <a:r>
              <a:rPr lang="es-MX" dirty="0"/>
              <a:t>accidentes </a:t>
            </a:r>
            <a:r>
              <a:rPr lang="es-MX" dirty="0" smtClean="0"/>
              <a:t>que padecieron </a:t>
            </a:r>
            <a:r>
              <a:rPr lang="es-MX" dirty="0"/>
              <a:t>cuerpos extraños en córnea y </a:t>
            </a:r>
            <a:r>
              <a:rPr lang="es-MX" dirty="0" smtClean="0"/>
              <a:t>las erosiones </a:t>
            </a:r>
            <a:r>
              <a:rPr lang="es-MX" dirty="0"/>
              <a:t>corneales, </a:t>
            </a:r>
            <a:r>
              <a:rPr lang="es-MX" dirty="0" smtClean="0"/>
              <a:t> </a:t>
            </a:r>
            <a:r>
              <a:rPr lang="es-MX" dirty="0"/>
              <a:t>podrían haberse evitado con el uso del material de seguridad adecuado</a:t>
            </a:r>
            <a:r>
              <a:rPr lang="es-MX" dirty="0" smtClean="0"/>
              <a:t>.</a:t>
            </a:r>
          </a:p>
          <a:p>
            <a:r>
              <a:rPr lang="es-MX" dirty="0" smtClean="0"/>
              <a:t> </a:t>
            </a:r>
          </a:p>
          <a:p>
            <a:r>
              <a:rPr lang="es-MX" dirty="0"/>
              <a:t>Si actuamos </a:t>
            </a:r>
            <a:r>
              <a:rPr lang="es-MX" dirty="0" smtClean="0"/>
              <a:t>rápidamente el tiempo del manejo se </a:t>
            </a:r>
            <a:r>
              <a:rPr lang="es-MX" dirty="0"/>
              <a:t>podría reducir a 3 ó 4 días, con el consiguiente beneficio laboral y económico que ello </a:t>
            </a:r>
            <a:r>
              <a:rPr lang="es-MX" dirty="0" smtClean="0"/>
              <a:t>representa.</a:t>
            </a:r>
            <a:endParaRPr lang="es-MX" dirty="0"/>
          </a:p>
          <a:p>
            <a:endParaRPr lang="es-MX" dirty="0"/>
          </a:p>
          <a:p>
            <a:endParaRPr lang="es-MX" dirty="0"/>
          </a:p>
        </p:txBody>
      </p:sp>
    </p:spTree>
    <p:extLst>
      <p:ext uri="{BB962C8B-B14F-4D97-AF65-F5344CB8AC3E}">
        <p14:creationId xmlns:p14="http://schemas.microsoft.com/office/powerpoint/2010/main" xmlns="" val="26702350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260648"/>
            <a:ext cx="8784976" cy="951384"/>
          </a:xfrm>
        </p:spPr>
        <p:txBody>
          <a:bodyPr anchor="ctr">
            <a:noAutofit/>
          </a:bodyPr>
          <a:lstStyle/>
          <a:p>
            <a:r>
              <a:rPr lang="es-MX" sz="3200" dirty="0" smtClean="0">
                <a:effectLst/>
              </a:rPr>
              <a:t>CONCLUSION</a:t>
            </a:r>
            <a:endParaRPr lang="es-MX" sz="3200" dirty="0">
              <a:effectLst/>
            </a:endParaRPr>
          </a:p>
        </p:txBody>
      </p:sp>
      <p:sp>
        <p:nvSpPr>
          <p:cNvPr id="3" name="2 Marcador de contenido"/>
          <p:cNvSpPr>
            <a:spLocks noGrp="1"/>
          </p:cNvSpPr>
          <p:nvPr>
            <p:ph idx="1"/>
          </p:nvPr>
        </p:nvSpPr>
        <p:spPr>
          <a:xfrm>
            <a:off x="0" y="1052736"/>
            <a:ext cx="9144000" cy="5544616"/>
          </a:xfrm>
        </p:spPr>
        <p:txBody>
          <a:bodyPr>
            <a:normAutofit/>
          </a:bodyPr>
          <a:lstStyle/>
          <a:p>
            <a:r>
              <a:rPr lang="es-MX" dirty="0"/>
              <a:t>Como conclusión </a:t>
            </a:r>
            <a:r>
              <a:rPr lang="es-MX" dirty="0" smtClean="0"/>
              <a:t>se reitera la </a:t>
            </a:r>
            <a:r>
              <a:rPr lang="es-MX" dirty="0"/>
              <a:t>importancia que tiene la prevención; el hacer cumplir las normas de seguridad y la educación </a:t>
            </a:r>
            <a:r>
              <a:rPr lang="es-MX" dirty="0" smtClean="0"/>
              <a:t>laboral.</a:t>
            </a:r>
          </a:p>
          <a:p>
            <a:endParaRPr lang="es-MX" dirty="0"/>
          </a:p>
          <a:p>
            <a:r>
              <a:rPr lang="es-MX" dirty="0"/>
              <a:t>Toda inversión que se haga en prevención, entendiendo el término inversión no en un sentido estrictamente económico, sino social, cultural, educacional, etc., siempre redituará en beneficios para la empresa y para el trabajador.</a:t>
            </a:r>
          </a:p>
          <a:p>
            <a:endParaRPr lang="es-MX" dirty="0"/>
          </a:p>
          <a:p>
            <a:endParaRPr lang="es-MX" dirty="0"/>
          </a:p>
        </p:txBody>
      </p:sp>
    </p:spTree>
    <p:extLst>
      <p:ext uri="{BB962C8B-B14F-4D97-AF65-F5344CB8AC3E}">
        <p14:creationId xmlns:p14="http://schemas.microsoft.com/office/powerpoint/2010/main" xmlns="" val="40684451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07504" y="116632"/>
            <a:ext cx="9036496" cy="6177805"/>
          </a:xfrm>
        </p:spPr>
        <p:txBody>
          <a:bodyPr>
            <a:normAutofit/>
          </a:bodyPr>
          <a:lstStyle/>
          <a:p>
            <a:r>
              <a:rPr lang="en-US" sz="2400" b="1" dirty="0" smtClean="0">
                <a:solidFill>
                  <a:srgbClr val="FFFF00"/>
                </a:solidFill>
                <a:effectLst>
                  <a:outerShdw blurRad="38100" dist="38100" dir="2700000" algn="tl">
                    <a:srgbClr val="000000">
                      <a:alpha val="43137"/>
                    </a:srgbClr>
                  </a:outerShdw>
                </a:effectLst>
              </a:rPr>
              <a:t>BIBLIOGRAFIA</a:t>
            </a:r>
          </a:p>
          <a:p>
            <a:r>
              <a:rPr lang="en-US" sz="1400" dirty="0">
                <a:effectLst>
                  <a:outerShdw blurRad="38100" dist="38100" dir="2700000" algn="tl">
                    <a:srgbClr val="000000">
                      <a:alpha val="43137"/>
                    </a:srgbClr>
                  </a:outerShdw>
                </a:effectLst>
              </a:rPr>
              <a:t>2</a:t>
            </a:r>
            <a:r>
              <a:rPr lang="en-US" sz="1400" dirty="0" smtClean="0">
                <a:effectLst>
                  <a:outerShdw blurRad="38100" dist="38100" dir="2700000" algn="tl">
                    <a:srgbClr val="000000">
                      <a:alpha val="43137"/>
                    </a:srgbClr>
                  </a:outerShdw>
                </a:effectLst>
              </a:rPr>
              <a:t>-Parver</a:t>
            </a:r>
            <a:r>
              <a:rPr lang="en-US" sz="1400" dirty="0">
                <a:effectLst>
                  <a:outerShdw blurRad="38100" dist="38100" dir="2700000" algn="tl">
                    <a:srgbClr val="000000">
                      <a:alpha val="43137"/>
                    </a:srgbClr>
                  </a:outerShdw>
                </a:effectLst>
              </a:rPr>
              <a:t>, L.M.: The National eye trauma system. </a:t>
            </a:r>
            <a:r>
              <a:rPr lang="en-US" sz="1400" dirty="0" err="1">
                <a:effectLst>
                  <a:outerShdw blurRad="38100" dist="38100" dir="2700000" algn="tl">
                    <a:srgbClr val="000000">
                      <a:alpha val="43137"/>
                    </a:srgbClr>
                  </a:outerShdw>
                </a:effectLst>
              </a:rPr>
              <a:t>Int</a:t>
            </a:r>
            <a:r>
              <a:rPr lang="en-US" sz="1400" dirty="0">
                <a:effectLst>
                  <a:outerShdw blurRad="38100" dist="38100" dir="2700000" algn="tl">
                    <a:srgbClr val="000000">
                      <a:alpha val="43137"/>
                    </a:srgbClr>
                  </a:outerShdw>
                </a:effectLst>
              </a:rPr>
              <a:t> </a:t>
            </a:r>
            <a:r>
              <a:rPr lang="en-US" sz="1400" dirty="0" err="1">
                <a:effectLst>
                  <a:outerShdw blurRad="38100" dist="38100" dir="2700000" algn="tl">
                    <a:srgbClr val="000000">
                      <a:alpha val="43137"/>
                    </a:srgbClr>
                  </a:outerShdw>
                </a:effectLst>
              </a:rPr>
              <a:t>Ophthalmol</a:t>
            </a:r>
            <a:r>
              <a:rPr lang="en-US" sz="1400" dirty="0">
                <a:effectLst>
                  <a:outerShdw blurRad="38100" dist="38100" dir="2700000" algn="tl">
                    <a:srgbClr val="000000">
                      <a:alpha val="43137"/>
                    </a:srgbClr>
                  </a:outerShdw>
                </a:effectLst>
              </a:rPr>
              <a:t> </a:t>
            </a:r>
            <a:r>
              <a:rPr lang="en-US" sz="1400" dirty="0" smtClean="0">
                <a:effectLst>
                  <a:outerShdw blurRad="38100" dist="38100" dir="2700000" algn="tl">
                    <a:srgbClr val="000000">
                      <a:alpha val="43137"/>
                    </a:srgbClr>
                  </a:outerShdw>
                </a:effectLst>
              </a:rPr>
              <a:t>Clin.1988</a:t>
            </a:r>
            <a:r>
              <a:rPr lang="en-US" sz="1400" dirty="0">
                <a:effectLst>
                  <a:outerShdw blurRad="38100" dist="38100" dir="2700000" algn="tl">
                    <a:srgbClr val="000000">
                      <a:alpha val="43137"/>
                    </a:srgbClr>
                  </a:outerShdw>
                </a:effectLst>
              </a:rPr>
              <a:t>; 28: 203-205.</a:t>
            </a:r>
            <a:endParaRPr lang="es-MX" sz="1400" dirty="0">
              <a:effectLst>
                <a:outerShdw blurRad="38100" dist="38100" dir="2700000" algn="tl">
                  <a:srgbClr val="000000">
                    <a:alpha val="43137"/>
                  </a:srgbClr>
                </a:outerShdw>
              </a:effectLst>
            </a:endParaRPr>
          </a:p>
          <a:p>
            <a:r>
              <a:rPr lang="en-US" sz="1400" dirty="0">
                <a:effectLst>
                  <a:outerShdw blurRad="38100" dist="38100" dir="2700000" algn="tl">
                    <a:srgbClr val="000000">
                      <a:alpha val="43137"/>
                    </a:srgbClr>
                  </a:outerShdw>
                </a:effectLst>
              </a:rPr>
              <a:t>3</a:t>
            </a:r>
            <a:r>
              <a:rPr lang="en-US" sz="1400" dirty="0" smtClean="0">
                <a:effectLst>
                  <a:outerShdw blurRad="38100" dist="38100" dir="2700000" algn="tl">
                    <a:srgbClr val="000000">
                      <a:alpha val="43137"/>
                    </a:srgbClr>
                  </a:outerShdw>
                </a:effectLst>
              </a:rPr>
              <a:t>-Schwab</a:t>
            </a:r>
            <a:r>
              <a:rPr lang="en-US" sz="1400" dirty="0">
                <a:effectLst>
                  <a:outerShdw blurRad="38100" dist="38100" dir="2700000" algn="tl">
                    <a:srgbClr val="000000">
                      <a:alpha val="43137"/>
                    </a:srgbClr>
                  </a:outerShdw>
                </a:effectLst>
              </a:rPr>
              <a:t>, L.: Blindness from trauma in developing nations. </a:t>
            </a:r>
            <a:r>
              <a:rPr lang="en-US" sz="1400" dirty="0" err="1" smtClean="0">
                <a:effectLst>
                  <a:outerShdw blurRad="38100" dist="38100" dir="2700000" algn="tl">
                    <a:srgbClr val="000000">
                      <a:alpha val="43137"/>
                    </a:srgbClr>
                  </a:outerShdw>
                </a:effectLst>
              </a:rPr>
              <a:t>Int</a:t>
            </a:r>
            <a:r>
              <a:rPr lang="es-MX" sz="1400" dirty="0">
                <a:effectLst>
                  <a:outerShdw blurRad="38100" dist="38100" dir="2700000" algn="tl">
                    <a:srgbClr val="000000">
                      <a:alpha val="43137"/>
                    </a:srgbClr>
                  </a:outerShdw>
                </a:effectLst>
              </a:rPr>
              <a:t> </a:t>
            </a:r>
            <a:r>
              <a:rPr lang="en-US" sz="1400" dirty="0" err="1" smtClean="0">
                <a:effectLst>
                  <a:outerShdw blurRad="38100" dist="38100" dir="2700000" algn="tl">
                    <a:srgbClr val="000000">
                      <a:alpha val="43137"/>
                    </a:srgbClr>
                  </a:outerShdw>
                </a:effectLst>
              </a:rPr>
              <a:t>Ophthalmol</a:t>
            </a:r>
            <a:r>
              <a:rPr lang="en-US" sz="1400" dirty="0" smtClean="0">
                <a:effectLst>
                  <a:outerShdw blurRad="38100" dist="38100" dir="2700000" algn="tl">
                    <a:srgbClr val="000000">
                      <a:alpha val="43137"/>
                    </a:srgbClr>
                  </a:outerShdw>
                </a:effectLst>
              </a:rPr>
              <a:t> </a:t>
            </a:r>
            <a:r>
              <a:rPr lang="en-US" sz="1400" dirty="0" err="1">
                <a:effectLst>
                  <a:outerShdw blurRad="38100" dist="38100" dir="2700000" algn="tl">
                    <a:srgbClr val="000000">
                      <a:alpha val="43137"/>
                    </a:srgbClr>
                  </a:outerShdw>
                </a:effectLst>
              </a:rPr>
              <a:t>Clin</a:t>
            </a:r>
            <a:r>
              <a:rPr lang="en-US" sz="1400" dirty="0">
                <a:effectLst>
                  <a:outerShdw blurRad="38100" dist="38100" dir="2700000" algn="tl">
                    <a:srgbClr val="000000">
                      <a:alpha val="43137"/>
                    </a:srgbClr>
                  </a:outerShdw>
                </a:effectLst>
              </a:rPr>
              <a:t>. 1990; 30: 28-29.</a:t>
            </a:r>
            <a:endParaRPr lang="es-MX" sz="1400" dirty="0">
              <a:effectLst>
                <a:outerShdw blurRad="38100" dist="38100" dir="2700000" algn="tl">
                  <a:srgbClr val="000000">
                    <a:alpha val="43137"/>
                  </a:srgbClr>
                </a:outerShdw>
              </a:effectLst>
            </a:endParaRPr>
          </a:p>
          <a:p>
            <a:r>
              <a:rPr lang="en-US" sz="1400" dirty="0">
                <a:effectLst>
                  <a:outerShdw blurRad="38100" dist="38100" dir="2700000" algn="tl">
                    <a:srgbClr val="000000">
                      <a:alpha val="43137"/>
                    </a:srgbClr>
                  </a:outerShdw>
                </a:effectLst>
              </a:rPr>
              <a:t>4</a:t>
            </a:r>
            <a:r>
              <a:rPr lang="en-US" sz="1400" dirty="0" smtClean="0">
                <a:effectLst>
                  <a:outerShdw blurRad="38100" dist="38100" dir="2700000" algn="tl">
                    <a:srgbClr val="000000">
                      <a:alpha val="43137"/>
                    </a:srgbClr>
                  </a:outerShdw>
                </a:effectLst>
              </a:rPr>
              <a:t>-Tielsch</a:t>
            </a:r>
            <a:r>
              <a:rPr lang="en-US" sz="1400" dirty="0">
                <a:effectLst>
                  <a:outerShdw blurRad="38100" dist="38100" dir="2700000" algn="tl">
                    <a:srgbClr val="000000">
                      <a:alpha val="43137"/>
                    </a:srgbClr>
                  </a:outerShdw>
                </a:effectLst>
              </a:rPr>
              <a:t>, J.M.; </a:t>
            </a:r>
            <a:r>
              <a:rPr lang="en-US" sz="1400" dirty="0" err="1">
                <a:effectLst>
                  <a:outerShdw blurRad="38100" dist="38100" dir="2700000" algn="tl">
                    <a:srgbClr val="000000">
                      <a:alpha val="43137"/>
                    </a:srgbClr>
                  </a:outerShdw>
                </a:effectLst>
              </a:rPr>
              <a:t>Parver</a:t>
            </a:r>
            <a:r>
              <a:rPr lang="en-US" sz="1400" dirty="0">
                <a:effectLst>
                  <a:outerShdw blurRad="38100" dist="38100" dir="2700000" algn="tl">
                    <a:srgbClr val="000000">
                      <a:alpha val="43137"/>
                    </a:srgbClr>
                  </a:outerShdw>
                </a:effectLst>
              </a:rPr>
              <a:t>, L. and Shankar, B.: Time trends in </a:t>
            </a:r>
            <a:r>
              <a:rPr lang="en-US" sz="1400" dirty="0" smtClean="0">
                <a:effectLst>
                  <a:outerShdw blurRad="38100" dist="38100" dir="2700000" algn="tl">
                    <a:srgbClr val="000000">
                      <a:alpha val="43137"/>
                    </a:srgbClr>
                  </a:outerShdw>
                </a:effectLst>
              </a:rPr>
              <a:t>the</a:t>
            </a:r>
            <a:r>
              <a:rPr lang="es-MX" sz="1400" dirty="0">
                <a:effectLst>
                  <a:outerShdw blurRad="38100" dist="38100" dir="2700000" algn="tl">
                    <a:srgbClr val="000000">
                      <a:alpha val="43137"/>
                    </a:srgbClr>
                  </a:outerShdw>
                </a:effectLst>
              </a:rPr>
              <a:t> </a:t>
            </a:r>
            <a:r>
              <a:rPr lang="en-US" sz="1400" dirty="0" smtClean="0">
                <a:effectLst>
                  <a:outerShdw blurRad="38100" dist="38100" dir="2700000" algn="tl">
                    <a:srgbClr val="000000">
                      <a:alpha val="43137"/>
                    </a:srgbClr>
                  </a:outerShdw>
                </a:effectLst>
              </a:rPr>
              <a:t>incidence </a:t>
            </a:r>
            <a:r>
              <a:rPr lang="en-US" sz="1400" dirty="0">
                <a:effectLst>
                  <a:outerShdw blurRad="38100" dist="38100" dir="2700000" algn="tl">
                    <a:srgbClr val="000000">
                      <a:alpha val="43137"/>
                    </a:srgbClr>
                  </a:outerShdw>
                </a:effectLst>
              </a:rPr>
              <a:t>of hospitalized ocular trauma. </a:t>
            </a:r>
            <a:r>
              <a:rPr lang="es-MX" sz="1400" dirty="0" err="1">
                <a:effectLst>
                  <a:outerShdw blurRad="38100" dist="38100" dir="2700000" algn="tl">
                    <a:srgbClr val="000000">
                      <a:alpha val="43137"/>
                    </a:srgbClr>
                  </a:outerShdw>
                </a:effectLst>
              </a:rPr>
              <a:t>Arch</a:t>
            </a:r>
            <a:r>
              <a:rPr lang="es-MX" sz="1400" dirty="0">
                <a:effectLst>
                  <a:outerShdw blurRad="38100" dist="38100" dir="2700000" algn="tl">
                    <a:srgbClr val="000000">
                      <a:alpha val="43137"/>
                    </a:srgbClr>
                  </a:outerShdw>
                </a:effectLst>
              </a:rPr>
              <a:t> </a:t>
            </a:r>
            <a:r>
              <a:rPr lang="es-MX" sz="1400" dirty="0" err="1">
                <a:effectLst>
                  <a:outerShdw blurRad="38100" dist="38100" dir="2700000" algn="tl">
                    <a:srgbClr val="000000">
                      <a:alpha val="43137"/>
                    </a:srgbClr>
                  </a:outerShdw>
                </a:effectLst>
              </a:rPr>
              <a:t>Ophthalmol</a:t>
            </a:r>
            <a:r>
              <a:rPr lang="es-MX" sz="1400" dirty="0">
                <a:effectLst>
                  <a:outerShdw blurRad="38100" dist="38100" dir="2700000" algn="tl">
                    <a:srgbClr val="000000">
                      <a:alpha val="43137"/>
                    </a:srgbClr>
                  </a:outerShdw>
                </a:effectLst>
              </a:rPr>
              <a:t>. 1989; </a:t>
            </a:r>
            <a:r>
              <a:rPr lang="es-MX" sz="1400" dirty="0" smtClean="0">
                <a:effectLst>
                  <a:outerShdw blurRad="38100" dist="38100" dir="2700000" algn="tl">
                    <a:srgbClr val="000000">
                      <a:alpha val="43137"/>
                    </a:srgbClr>
                  </a:outerShdw>
                </a:effectLst>
              </a:rPr>
              <a:t>107:519-523.</a:t>
            </a:r>
          </a:p>
          <a:p>
            <a:r>
              <a:rPr lang="es-MX" sz="1400" dirty="0"/>
              <a:t>5</a:t>
            </a:r>
            <a:r>
              <a:rPr lang="es-MX" sz="1400" dirty="0" smtClean="0"/>
              <a:t>-Laiseca</a:t>
            </a:r>
            <a:r>
              <a:rPr lang="es-MX" sz="1400" dirty="0"/>
              <a:t>, M.D.: Estudio estadístico de las causas de pérdida del </a:t>
            </a:r>
            <a:r>
              <a:rPr lang="es-MX" sz="1400" dirty="0" smtClean="0"/>
              <a:t>globo ocular </a:t>
            </a:r>
            <a:r>
              <a:rPr lang="es-MX" sz="1400" dirty="0"/>
              <a:t>por traumatismos en España. </a:t>
            </a:r>
            <a:r>
              <a:rPr lang="es-MX" sz="1400" dirty="0" err="1"/>
              <a:t>Arch</a:t>
            </a:r>
            <a:r>
              <a:rPr lang="es-MX" sz="1400" dirty="0"/>
              <a:t> </a:t>
            </a:r>
            <a:r>
              <a:rPr lang="es-MX" sz="1400" dirty="0" err="1"/>
              <a:t>Soc</a:t>
            </a:r>
            <a:r>
              <a:rPr lang="es-MX" sz="1400" dirty="0"/>
              <a:t> </a:t>
            </a:r>
            <a:r>
              <a:rPr lang="es-MX" sz="1400" dirty="0" err="1"/>
              <a:t>Esp</a:t>
            </a:r>
            <a:r>
              <a:rPr lang="es-MX" sz="1400" dirty="0"/>
              <a:t> </a:t>
            </a:r>
            <a:r>
              <a:rPr lang="es-MX" sz="1400" dirty="0" err="1"/>
              <a:t>Oftalmol</a:t>
            </a:r>
            <a:r>
              <a:rPr lang="es-MX" sz="1400" dirty="0"/>
              <a:t>. 1986; </a:t>
            </a:r>
            <a:r>
              <a:rPr lang="es-MX" sz="1400" dirty="0" smtClean="0"/>
              <a:t>50: 547-553</a:t>
            </a:r>
            <a:endParaRPr lang="es-MX" sz="1400" dirty="0"/>
          </a:p>
          <a:p>
            <a:r>
              <a:rPr lang="es-MX" sz="1400" dirty="0"/>
              <a:t>6</a:t>
            </a:r>
            <a:r>
              <a:rPr lang="es-MX" sz="1400" dirty="0" smtClean="0"/>
              <a:t>-Lagouros</a:t>
            </a:r>
            <a:r>
              <a:rPr lang="es-MX" sz="1400" dirty="0"/>
              <a:t>, P.A.; </a:t>
            </a:r>
            <a:r>
              <a:rPr lang="es-MX" sz="1400" dirty="0" err="1"/>
              <a:t>Langer</a:t>
            </a:r>
            <a:r>
              <a:rPr lang="es-MX" sz="1400" dirty="0"/>
              <a:t>, B.G.; </a:t>
            </a:r>
            <a:r>
              <a:rPr lang="es-MX" sz="1400" dirty="0" err="1"/>
              <a:t>Peyman</a:t>
            </a:r>
            <a:r>
              <a:rPr lang="es-MX" sz="1400" dirty="0"/>
              <a:t>, G.A.; </a:t>
            </a:r>
            <a:r>
              <a:rPr lang="es-MX" sz="1400" dirty="0" err="1"/>
              <a:t>Mafee</a:t>
            </a:r>
            <a:r>
              <a:rPr lang="es-MX" sz="1400" dirty="0"/>
              <a:t>, M.F.; </a:t>
            </a:r>
            <a:r>
              <a:rPr lang="es-MX" sz="1400" dirty="0" err="1" smtClean="0"/>
              <a:t>Spigos</a:t>
            </a:r>
            <a:r>
              <a:rPr lang="es-MX" sz="1400" dirty="0" smtClean="0"/>
              <a:t>, </a:t>
            </a:r>
            <a:r>
              <a:rPr lang="en-US" sz="1400" dirty="0" smtClean="0"/>
              <a:t>D.G</a:t>
            </a:r>
            <a:r>
              <a:rPr lang="en-US" sz="1400" dirty="0"/>
              <a:t>. and </a:t>
            </a:r>
            <a:r>
              <a:rPr lang="en-US" sz="1400" dirty="0" err="1"/>
              <a:t>Grisolano</a:t>
            </a:r>
            <a:r>
              <a:rPr lang="en-US" sz="1400" dirty="0"/>
              <a:t>, J.: Magnetic resonance imaging and </a:t>
            </a:r>
            <a:r>
              <a:rPr lang="en-US" sz="1400" dirty="0" smtClean="0"/>
              <a:t>intraocular</a:t>
            </a:r>
            <a:r>
              <a:rPr lang="es-MX" sz="1400" dirty="0"/>
              <a:t> </a:t>
            </a:r>
            <a:r>
              <a:rPr lang="en-US" sz="1400" dirty="0" smtClean="0"/>
              <a:t>foreign </a:t>
            </a:r>
            <a:r>
              <a:rPr lang="en-US" sz="1400" dirty="0"/>
              <a:t>bodies. Arch </a:t>
            </a:r>
            <a:r>
              <a:rPr lang="en-US" sz="1400" dirty="0" err="1"/>
              <a:t>Ophthalmol</a:t>
            </a:r>
            <a:r>
              <a:rPr lang="en-US" sz="1400" dirty="0"/>
              <a:t>. 1987; 105: 551-556.</a:t>
            </a:r>
            <a:endParaRPr lang="es-MX" sz="1400" dirty="0"/>
          </a:p>
          <a:p>
            <a:r>
              <a:rPr lang="en-US" sz="1400" dirty="0"/>
              <a:t>7</a:t>
            </a:r>
            <a:r>
              <a:rPr lang="en-US" sz="1400" dirty="0" smtClean="0"/>
              <a:t>-Niiranen</a:t>
            </a:r>
            <a:r>
              <a:rPr lang="en-US" sz="1400" dirty="0"/>
              <a:t>, M.: Perforating eye injuries. A comparative </a:t>
            </a:r>
            <a:r>
              <a:rPr lang="en-US" sz="1400" dirty="0" smtClean="0"/>
              <a:t>epidemiological,</a:t>
            </a:r>
            <a:r>
              <a:rPr lang="es-MX" sz="1400" dirty="0"/>
              <a:t> </a:t>
            </a:r>
            <a:r>
              <a:rPr lang="en-US" sz="1400" dirty="0" smtClean="0"/>
              <a:t>prognostic </a:t>
            </a:r>
            <a:r>
              <a:rPr lang="en-US" sz="1400" dirty="0"/>
              <a:t>and </a:t>
            </a:r>
            <a:r>
              <a:rPr lang="en-US" sz="1400" dirty="0" err="1"/>
              <a:t>socie</a:t>
            </a:r>
            <a:r>
              <a:rPr lang="en-US" sz="1400" dirty="0"/>
              <a:t>-economic study of patients treated in </a:t>
            </a:r>
            <a:r>
              <a:rPr lang="en-US" sz="1400" dirty="0" smtClean="0"/>
              <a:t>1930-39</a:t>
            </a:r>
            <a:r>
              <a:rPr lang="es-MX" sz="1400" dirty="0"/>
              <a:t> </a:t>
            </a:r>
            <a:r>
              <a:rPr lang="en-US" sz="1400" dirty="0" smtClean="0"/>
              <a:t>and </a:t>
            </a:r>
            <a:r>
              <a:rPr lang="en-US" sz="1400" dirty="0"/>
              <a:t>1950-59. Act </a:t>
            </a:r>
            <a:r>
              <a:rPr lang="en-US" sz="1400" dirty="0" err="1"/>
              <a:t>Ophthalmol</a:t>
            </a:r>
            <a:r>
              <a:rPr lang="en-US" sz="1400" dirty="0"/>
              <a:t>. 1978; (Suppl.) 135: 5-87.</a:t>
            </a:r>
            <a:endParaRPr lang="es-MX" sz="1400" dirty="0"/>
          </a:p>
          <a:p>
            <a:r>
              <a:rPr lang="en-US" sz="1400" dirty="0" smtClean="0"/>
              <a:t>8Coles</a:t>
            </a:r>
            <a:r>
              <a:rPr lang="en-US" sz="1400" dirty="0"/>
              <a:t>, W.H. and </a:t>
            </a:r>
            <a:r>
              <a:rPr lang="en-US" sz="1400" dirty="0" err="1"/>
              <a:t>Haik</a:t>
            </a:r>
            <a:r>
              <a:rPr lang="en-US" sz="1400" dirty="0"/>
              <a:t>, G.M.: </a:t>
            </a:r>
            <a:r>
              <a:rPr lang="en-US" sz="1400" dirty="0" err="1"/>
              <a:t>Vitrectomy</a:t>
            </a:r>
            <a:r>
              <a:rPr lang="en-US" sz="1400" dirty="0"/>
              <a:t> in intraocular trauma: </a:t>
            </a:r>
            <a:r>
              <a:rPr lang="en-US" sz="1400" dirty="0" smtClean="0"/>
              <a:t>its</a:t>
            </a:r>
            <a:r>
              <a:rPr lang="es-MX" sz="1400" dirty="0"/>
              <a:t> </a:t>
            </a:r>
            <a:r>
              <a:rPr lang="en-US" sz="1400" dirty="0" smtClean="0"/>
              <a:t>rationale </a:t>
            </a:r>
            <a:r>
              <a:rPr lang="en-US" sz="1400" dirty="0"/>
              <a:t>and its indications and limitations. Arch </a:t>
            </a:r>
            <a:r>
              <a:rPr lang="en-US" sz="1400" dirty="0" err="1"/>
              <a:t>Ophthalmol</a:t>
            </a:r>
            <a:r>
              <a:rPr lang="en-US" sz="1400" dirty="0"/>
              <a:t>. </a:t>
            </a:r>
            <a:r>
              <a:rPr lang="en-US" sz="1400" dirty="0" smtClean="0"/>
              <a:t>1972;</a:t>
            </a:r>
            <a:r>
              <a:rPr lang="es-MX" sz="1400" dirty="0"/>
              <a:t> </a:t>
            </a:r>
            <a:r>
              <a:rPr lang="en-US" sz="1400" dirty="0" smtClean="0"/>
              <a:t>87</a:t>
            </a:r>
            <a:r>
              <a:rPr lang="en-US" sz="1400" dirty="0"/>
              <a:t>: 621-628.</a:t>
            </a:r>
            <a:endParaRPr lang="es-MX" sz="1400" dirty="0"/>
          </a:p>
          <a:p>
            <a:r>
              <a:rPr lang="en-US" sz="1400" dirty="0"/>
              <a:t>9</a:t>
            </a:r>
            <a:r>
              <a:rPr lang="en-US" sz="1400" dirty="0" smtClean="0"/>
              <a:t>-Ervin-mulvey</a:t>
            </a:r>
            <a:r>
              <a:rPr lang="en-US" sz="1400" dirty="0"/>
              <a:t>, L.D.; Nelson, L.B. and </a:t>
            </a:r>
            <a:r>
              <a:rPr lang="en-US" sz="1400" dirty="0" err="1"/>
              <a:t>Freeley</a:t>
            </a:r>
            <a:r>
              <a:rPr lang="en-US" sz="1400" dirty="0"/>
              <a:t>, D.A.: Pediatric </a:t>
            </a:r>
            <a:r>
              <a:rPr lang="en-US" sz="1400" dirty="0" smtClean="0"/>
              <a:t>eye</a:t>
            </a:r>
            <a:r>
              <a:rPr lang="es-MX" sz="1400" dirty="0"/>
              <a:t> </a:t>
            </a:r>
            <a:r>
              <a:rPr lang="en-US" sz="1400" dirty="0" smtClean="0"/>
              <a:t>trauma</a:t>
            </a:r>
            <a:r>
              <a:rPr lang="en-US" sz="1400" dirty="0"/>
              <a:t>. </a:t>
            </a:r>
            <a:r>
              <a:rPr lang="en-US" sz="1400" dirty="0" err="1"/>
              <a:t>Pediatr</a:t>
            </a:r>
            <a:r>
              <a:rPr lang="en-US" sz="1400" dirty="0"/>
              <a:t> </a:t>
            </a:r>
            <a:r>
              <a:rPr lang="en-US" sz="1400" dirty="0" err="1"/>
              <a:t>Clin</a:t>
            </a:r>
            <a:r>
              <a:rPr lang="en-US" sz="1400" dirty="0"/>
              <a:t> </a:t>
            </a:r>
            <a:r>
              <a:rPr lang="en-US" sz="1400" dirty="0" err="1"/>
              <a:t>Noth</a:t>
            </a:r>
            <a:r>
              <a:rPr lang="en-US" sz="1400" dirty="0"/>
              <a:t> Am. 1983; 30: 1167-1183.</a:t>
            </a:r>
            <a:endParaRPr lang="es-MX" sz="1400" dirty="0"/>
          </a:p>
          <a:p>
            <a:r>
              <a:rPr lang="en-US" sz="1400" dirty="0" smtClean="0"/>
              <a:t>10-Thordason</a:t>
            </a:r>
            <a:r>
              <a:rPr lang="en-US" sz="1400" dirty="0"/>
              <a:t>, U.; </a:t>
            </a:r>
            <a:r>
              <a:rPr lang="en-US" sz="1400" dirty="0" err="1"/>
              <a:t>Ragnarsson</a:t>
            </a:r>
            <a:r>
              <a:rPr lang="en-US" sz="1400" dirty="0"/>
              <a:t>, A.T. and </a:t>
            </a:r>
            <a:r>
              <a:rPr lang="en-US" sz="1400" dirty="0" err="1"/>
              <a:t>Gudbransson</a:t>
            </a:r>
            <a:r>
              <a:rPr lang="en-US" sz="1400" dirty="0"/>
              <a:t>, B.: Ocular </a:t>
            </a:r>
            <a:r>
              <a:rPr lang="en-US" sz="1400" dirty="0" smtClean="0"/>
              <a:t>trauma:</a:t>
            </a:r>
            <a:r>
              <a:rPr lang="es-MX" sz="1400" dirty="0"/>
              <a:t> </a:t>
            </a:r>
            <a:r>
              <a:rPr lang="en-US" sz="1400" dirty="0" smtClean="0"/>
              <a:t>observation </a:t>
            </a:r>
            <a:r>
              <a:rPr lang="en-US" sz="1400" dirty="0"/>
              <a:t>in 105 patients. </a:t>
            </a:r>
            <a:r>
              <a:rPr lang="en-US" sz="1400" dirty="0" err="1"/>
              <a:t>Acta</a:t>
            </a:r>
            <a:r>
              <a:rPr lang="en-US" sz="1400" dirty="0"/>
              <a:t> </a:t>
            </a:r>
            <a:r>
              <a:rPr lang="en-US" sz="1400" dirty="0" err="1"/>
              <a:t>Ophthalmol</a:t>
            </a:r>
            <a:r>
              <a:rPr lang="en-US" sz="1400" dirty="0"/>
              <a:t> (</a:t>
            </a:r>
            <a:r>
              <a:rPr lang="en-US" sz="1400" dirty="0" err="1"/>
              <a:t>Copenh</a:t>
            </a:r>
            <a:r>
              <a:rPr lang="en-US" sz="1400" dirty="0"/>
              <a:t>.). 1979; </a:t>
            </a:r>
            <a:r>
              <a:rPr lang="en-US" sz="1400" dirty="0" smtClean="0"/>
              <a:t>57:</a:t>
            </a:r>
            <a:r>
              <a:rPr lang="es-MX" sz="1400" dirty="0"/>
              <a:t> </a:t>
            </a:r>
            <a:r>
              <a:rPr lang="en-US" sz="1400" dirty="0" smtClean="0"/>
              <a:t>922-928</a:t>
            </a:r>
            <a:r>
              <a:rPr lang="en-US" sz="1400" dirty="0"/>
              <a:t>.</a:t>
            </a:r>
            <a:endParaRPr lang="es-MX" sz="1400" dirty="0"/>
          </a:p>
          <a:p>
            <a:r>
              <a:rPr lang="en-US" sz="1400" dirty="0" smtClean="0"/>
              <a:t>11-Morris</a:t>
            </a:r>
            <a:r>
              <a:rPr lang="en-US" sz="1400" dirty="0"/>
              <a:t>, R.E.; Witherspoon, C.D.; Helms, H.A. et al.: Eye </a:t>
            </a:r>
            <a:r>
              <a:rPr lang="en-US" sz="1400" dirty="0" smtClean="0"/>
              <a:t>Injury</a:t>
            </a:r>
            <a:r>
              <a:rPr lang="es-MX" sz="1400" dirty="0"/>
              <a:t> </a:t>
            </a:r>
            <a:r>
              <a:rPr lang="en-US" sz="1400" dirty="0" smtClean="0"/>
              <a:t>Registry </a:t>
            </a:r>
            <a:r>
              <a:rPr lang="en-US" sz="1400" dirty="0"/>
              <a:t>of Alabama (preliminary report): Demographics and </a:t>
            </a:r>
            <a:r>
              <a:rPr lang="en-US" sz="1400" dirty="0" smtClean="0"/>
              <a:t>prognosis</a:t>
            </a:r>
            <a:r>
              <a:rPr lang="es-MX" sz="1400" dirty="0"/>
              <a:t> </a:t>
            </a:r>
            <a:r>
              <a:rPr lang="en-US" sz="1400" dirty="0" smtClean="0"/>
              <a:t>of </a:t>
            </a:r>
            <a:r>
              <a:rPr lang="en-US" sz="1400" dirty="0"/>
              <a:t>severe eye injury. South Med J. 1987; 80: 810-816</a:t>
            </a:r>
            <a:r>
              <a:rPr lang="en-US" sz="1400" dirty="0" smtClean="0"/>
              <a:t>.</a:t>
            </a:r>
          </a:p>
          <a:p>
            <a:r>
              <a:rPr lang="en-US" sz="1400" dirty="0"/>
              <a:t>12-French MT. Estimating the full cost of workplace </a:t>
            </a:r>
            <a:r>
              <a:rPr lang="en-US" sz="1400" dirty="0" err="1"/>
              <a:t>injuries.Am</a:t>
            </a:r>
            <a:r>
              <a:rPr lang="en-US" sz="1400" dirty="0"/>
              <a:t> J Public </a:t>
            </a:r>
            <a:r>
              <a:rPr lang="en-US" sz="1400" dirty="0" smtClean="0"/>
              <a:t>Health.</a:t>
            </a:r>
            <a:r>
              <a:rPr lang="es-MX" sz="1400" dirty="0"/>
              <a:t> </a:t>
            </a:r>
            <a:r>
              <a:rPr lang="en-US" sz="1400" dirty="0" smtClean="0"/>
              <a:t>1990 </a:t>
            </a:r>
            <a:r>
              <a:rPr lang="en-US" sz="1400" dirty="0"/>
              <a:t>Sep; 80(9): 1118-9</a:t>
            </a:r>
            <a:endParaRPr lang="es-MX" sz="1400" dirty="0"/>
          </a:p>
          <a:p>
            <a:r>
              <a:rPr lang="en-US" sz="1400" dirty="0" smtClean="0"/>
              <a:t>13-Holmich</a:t>
            </a:r>
            <a:r>
              <a:rPr lang="en-US" sz="1400" dirty="0"/>
              <a:t>, L.R.; </a:t>
            </a:r>
            <a:r>
              <a:rPr lang="en-US" sz="1400" dirty="0" err="1"/>
              <a:t>Holmich</a:t>
            </a:r>
            <a:r>
              <a:rPr lang="en-US" sz="1400" dirty="0"/>
              <a:t>, P.; </a:t>
            </a:r>
            <a:r>
              <a:rPr lang="en-US" sz="1400" dirty="0" err="1"/>
              <a:t>Lohmann</a:t>
            </a:r>
            <a:r>
              <a:rPr lang="en-US" sz="1400" dirty="0"/>
              <a:t>, M.: Eye injuries during </a:t>
            </a:r>
            <a:r>
              <a:rPr lang="en-US" sz="1400" dirty="0" err="1" smtClean="0"/>
              <a:t>hobbywork</a:t>
            </a:r>
            <a:r>
              <a:rPr lang="es-MX" sz="1400" dirty="0"/>
              <a:t> </a:t>
            </a:r>
            <a:r>
              <a:rPr lang="en-US" sz="1400" dirty="0" smtClean="0"/>
              <a:t>using </a:t>
            </a:r>
            <a:r>
              <a:rPr lang="en-US" sz="1400" dirty="0"/>
              <a:t>machine tools. </a:t>
            </a:r>
            <a:r>
              <a:rPr lang="en-US" sz="1400" dirty="0" err="1"/>
              <a:t>Ugeskr-Laeger</a:t>
            </a:r>
            <a:r>
              <a:rPr lang="en-US" sz="1400" dirty="0"/>
              <a:t>. 1995 Apr 10; 157(15</a:t>
            </a:r>
            <a:r>
              <a:rPr lang="en-US" sz="1400" dirty="0" smtClean="0"/>
              <a:t>):</a:t>
            </a:r>
            <a:r>
              <a:rPr lang="es-MX" sz="1400" dirty="0"/>
              <a:t> </a:t>
            </a:r>
            <a:r>
              <a:rPr lang="en-US" sz="1400" dirty="0" smtClean="0"/>
              <a:t>2131-4</a:t>
            </a:r>
            <a:r>
              <a:rPr lang="en-US" sz="1400" dirty="0"/>
              <a:t>.</a:t>
            </a:r>
            <a:endParaRPr lang="es-MX" sz="1400" dirty="0"/>
          </a:p>
          <a:p>
            <a:r>
              <a:rPr lang="en-US" sz="1400" dirty="0"/>
              <a:t>1</a:t>
            </a:r>
            <a:r>
              <a:rPr lang="en-US" sz="1400" dirty="0" smtClean="0"/>
              <a:t>4-Ballal</a:t>
            </a:r>
            <a:r>
              <a:rPr lang="en-US" sz="1400" dirty="0"/>
              <a:t>, S.G.: Ocular trauma in iron forging industry in the </a:t>
            </a:r>
            <a:r>
              <a:rPr lang="en-US" sz="1400" dirty="0" smtClean="0"/>
              <a:t>eastern</a:t>
            </a:r>
            <a:r>
              <a:rPr lang="es-MX" sz="1400" dirty="0"/>
              <a:t> </a:t>
            </a:r>
            <a:r>
              <a:rPr lang="en-US" sz="1400" dirty="0" smtClean="0"/>
              <a:t>province</a:t>
            </a:r>
            <a:r>
              <a:rPr lang="en-US" sz="1400" dirty="0"/>
              <a:t>, Saudi Arabia. </a:t>
            </a:r>
            <a:r>
              <a:rPr lang="en-US" sz="1400" dirty="0" err="1"/>
              <a:t>Occup</a:t>
            </a:r>
            <a:r>
              <a:rPr lang="en-US" sz="1400" dirty="0"/>
              <a:t> Med (</a:t>
            </a:r>
            <a:r>
              <a:rPr lang="en-US" sz="1400" dirty="0" err="1"/>
              <a:t>Oxf</a:t>
            </a:r>
            <a:r>
              <a:rPr lang="en-US" sz="1400" dirty="0"/>
              <a:t>). 1997 Feb; 47:2, 77-80.</a:t>
            </a:r>
            <a:endParaRPr lang="es-MX" sz="1400" dirty="0"/>
          </a:p>
          <a:p>
            <a:r>
              <a:rPr lang="en-US" sz="1400" dirty="0" smtClean="0"/>
              <a:t>15-Tomic</a:t>
            </a:r>
            <a:r>
              <a:rPr lang="en-US" sz="1400" dirty="0"/>
              <a:t>, Z.; </a:t>
            </a:r>
            <a:r>
              <a:rPr lang="en-US" sz="1400" dirty="0" err="1"/>
              <a:t>Pavlovic</a:t>
            </a:r>
            <a:r>
              <a:rPr lang="en-US" sz="1400" dirty="0"/>
              <a:t>, S.; </a:t>
            </a:r>
            <a:r>
              <a:rPr lang="en-US" sz="1400" dirty="0" err="1"/>
              <a:t>Latinovic</a:t>
            </a:r>
            <a:r>
              <a:rPr lang="en-US" sz="1400" dirty="0"/>
              <a:t>, S.: Surgical treatment of </a:t>
            </a:r>
            <a:r>
              <a:rPr lang="en-US" sz="1400" dirty="0" smtClean="0"/>
              <a:t>penetrating</a:t>
            </a:r>
            <a:r>
              <a:rPr lang="es-MX" sz="1400" dirty="0"/>
              <a:t> </a:t>
            </a:r>
            <a:r>
              <a:rPr lang="en-US" sz="1400" dirty="0" smtClean="0"/>
              <a:t>ocular </a:t>
            </a:r>
            <a:r>
              <a:rPr lang="en-US" sz="1400" dirty="0"/>
              <a:t>injuries with retained intraocular foreign bodies. </a:t>
            </a:r>
            <a:r>
              <a:rPr lang="en-US" sz="1400" dirty="0" err="1"/>
              <a:t>Eur</a:t>
            </a:r>
            <a:r>
              <a:rPr lang="en-US" sz="1400" dirty="0"/>
              <a:t> </a:t>
            </a:r>
            <a:r>
              <a:rPr lang="en-US" sz="1400" dirty="0" smtClean="0"/>
              <a:t>J</a:t>
            </a:r>
            <a:r>
              <a:rPr lang="es-MX" sz="1400" dirty="0"/>
              <a:t> </a:t>
            </a:r>
            <a:r>
              <a:rPr lang="en-US" sz="1400" dirty="0" err="1" smtClean="0"/>
              <a:t>Ophthalmol</a:t>
            </a:r>
            <a:r>
              <a:rPr lang="en-US" sz="1400" dirty="0"/>
              <a:t>. 1996 Jul-Sep 6(3): 322-6.</a:t>
            </a:r>
            <a:endParaRPr lang="es-MX" sz="1400" dirty="0"/>
          </a:p>
          <a:p>
            <a:endParaRPr lang="es-MX" sz="1400" dirty="0"/>
          </a:p>
          <a:p>
            <a:endParaRPr lang="es-MX" sz="1400" dirty="0">
              <a:effectLst>
                <a:outerShdw blurRad="38100" dist="38100" dir="2700000" algn="tl">
                  <a:srgbClr val="000000">
                    <a:alpha val="43137"/>
                  </a:srgbClr>
                </a:outerShdw>
              </a:effectLst>
            </a:endParaRPr>
          </a:p>
          <a:p>
            <a:endParaRPr lang="es-MX" dirty="0"/>
          </a:p>
        </p:txBody>
      </p:sp>
    </p:spTree>
    <p:extLst>
      <p:ext uri="{BB962C8B-B14F-4D97-AF65-F5344CB8AC3E}">
        <p14:creationId xmlns:p14="http://schemas.microsoft.com/office/powerpoint/2010/main" xmlns="" val="15231331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07504" y="404664"/>
            <a:ext cx="9036496" cy="5889773"/>
          </a:xfrm>
        </p:spPr>
        <p:txBody>
          <a:bodyPr>
            <a:normAutofit/>
          </a:bodyPr>
          <a:lstStyle/>
          <a:p>
            <a:r>
              <a:rPr lang="en-US" sz="1400" dirty="0" smtClean="0"/>
              <a:t>16-Finkelstein</a:t>
            </a:r>
            <a:r>
              <a:rPr lang="en-US" sz="1400" dirty="0"/>
              <a:t>, M.; </a:t>
            </a:r>
            <a:r>
              <a:rPr lang="en-US" sz="1400" dirty="0" err="1"/>
              <a:t>Legman</a:t>
            </a:r>
            <a:r>
              <a:rPr lang="en-US" sz="1400" dirty="0"/>
              <a:t>, A.; Rubin, P.A.: Projectile metallic </a:t>
            </a:r>
            <a:r>
              <a:rPr lang="en-US" sz="1400" dirty="0" smtClean="0"/>
              <a:t>foreign</a:t>
            </a:r>
            <a:r>
              <a:rPr lang="es-MX" sz="1400" dirty="0"/>
              <a:t> </a:t>
            </a:r>
            <a:r>
              <a:rPr lang="en-US" sz="1400" dirty="0" smtClean="0"/>
              <a:t>bodies </a:t>
            </a:r>
            <a:r>
              <a:rPr lang="en-US" sz="1400" dirty="0"/>
              <a:t>in the orbit: a retrospective study of epidemiologic </a:t>
            </a:r>
            <a:r>
              <a:rPr lang="en-US" sz="1400" dirty="0" smtClean="0"/>
              <a:t>factors,</a:t>
            </a:r>
            <a:r>
              <a:rPr lang="es-MX" sz="1400" dirty="0"/>
              <a:t> </a:t>
            </a:r>
            <a:r>
              <a:rPr lang="en-US" sz="1400" dirty="0" smtClean="0"/>
              <a:t>management</a:t>
            </a:r>
            <a:r>
              <a:rPr lang="en-US" sz="1400" dirty="0"/>
              <a:t>, and outcomes. Ophthalmology. 1997 Jan; 104: 96-103.</a:t>
            </a:r>
            <a:endParaRPr lang="es-MX" sz="1400" dirty="0"/>
          </a:p>
          <a:p>
            <a:r>
              <a:rPr lang="en-US" sz="1400" dirty="0"/>
              <a:t>1</a:t>
            </a:r>
            <a:r>
              <a:rPr lang="en-US" sz="1400" dirty="0" smtClean="0"/>
              <a:t>7-Soylu</a:t>
            </a:r>
            <a:r>
              <a:rPr lang="en-US" sz="1400" dirty="0"/>
              <a:t>, M.; </a:t>
            </a:r>
            <a:r>
              <a:rPr lang="en-US" sz="1400" dirty="0" err="1"/>
              <a:t>Demircan</a:t>
            </a:r>
            <a:r>
              <a:rPr lang="en-US" sz="1400" dirty="0"/>
              <a:t>, N.; </a:t>
            </a:r>
            <a:r>
              <a:rPr lang="en-US" sz="1400" dirty="0" err="1"/>
              <a:t>Yalaz</a:t>
            </a:r>
            <a:r>
              <a:rPr lang="en-US" sz="1400" dirty="0"/>
              <a:t>, M.; </a:t>
            </a:r>
            <a:r>
              <a:rPr lang="en-US" sz="1400" dirty="0" err="1"/>
              <a:t>Isiguzel</a:t>
            </a:r>
            <a:r>
              <a:rPr lang="en-US" sz="1400" dirty="0"/>
              <a:t>, I.: Etiology of </a:t>
            </a:r>
            <a:r>
              <a:rPr lang="en-US" sz="1400" dirty="0" smtClean="0"/>
              <a:t>pediatric</a:t>
            </a:r>
            <a:r>
              <a:rPr lang="es-MX" sz="1400" dirty="0"/>
              <a:t> </a:t>
            </a:r>
            <a:r>
              <a:rPr lang="en-US" sz="1400" dirty="0" smtClean="0"/>
              <a:t>perforating </a:t>
            </a:r>
            <a:r>
              <a:rPr lang="en-US" sz="1400" dirty="0"/>
              <a:t>eye injuries in southern Turkey. Ophthalmic </a:t>
            </a:r>
            <a:r>
              <a:rPr lang="en-US" sz="1400" dirty="0" err="1" smtClean="0"/>
              <a:t>Epidemiol</a:t>
            </a:r>
            <a:r>
              <a:rPr lang="en-US" sz="1400" dirty="0" smtClean="0"/>
              <a:t>.</a:t>
            </a:r>
            <a:r>
              <a:rPr lang="es-MX" sz="1400" dirty="0"/>
              <a:t> </a:t>
            </a:r>
            <a:r>
              <a:rPr lang="en-US" sz="1400" dirty="0" smtClean="0"/>
              <a:t>1998 </a:t>
            </a:r>
            <a:r>
              <a:rPr lang="en-US" sz="1400" dirty="0"/>
              <a:t>Mar; 5(1): 7-12.</a:t>
            </a:r>
            <a:endParaRPr lang="es-MX" sz="1400" dirty="0"/>
          </a:p>
          <a:p>
            <a:r>
              <a:rPr lang="en-US" sz="1400" dirty="0"/>
              <a:t>1</a:t>
            </a:r>
            <a:r>
              <a:rPr lang="en-US" sz="1400" dirty="0" smtClean="0"/>
              <a:t>8-Bhopal</a:t>
            </a:r>
            <a:r>
              <a:rPr lang="en-US" sz="1400" dirty="0"/>
              <a:t>, R.S.; </a:t>
            </a:r>
            <a:r>
              <a:rPr lang="en-US" sz="1400" dirty="0" err="1"/>
              <a:t>Parkin</a:t>
            </a:r>
            <a:r>
              <a:rPr lang="en-US" sz="1400" dirty="0"/>
              <a:t>, D.W.; </a:t>
            </a:r>
            <a:r>
              <a:rPr lang="en-US" sz="1400" dirty="0" err="1"/>
              <a:t>Gillie</a:t>
            </a:r>
            <a:r>
              <a:rPr lang="en-US" sz="1400" dirty="0"/>
              <a:t>, R.F.; Han, K.H.: pattern </a:t>
            </a:r>
            <a:r>
              <a:rPr lang="en-US" sz="1400" dirty="0" smtClean="0"/>
              <a:t>of</a:t>
            </a:r>
            <a:r>
              <a:rPr lang="es-MX" sz="1400" dirty="0"/>
              <a:t> </a:t>
            </a:r>
            <a:r>
              <a:rPr lang="en-US" sz="1400" dirty="0" smtClean="0"/>
              <a:t>ophthalmological </a:t>
            </a:r>
            <a:r>
              <a:rPr lang="en-US" sz="1400" dirty="0"/>
              <a:t>accidents and emergencies presenting to hospitals. </a:t>
            </a:r>
            <a:r>
              <a:rPr lang="es-MX" sz="1400" dirty="0" smtClean="0"/>
              <a:t>J </a:t>
            </a:r>
            <a:r>
              <a:rPr lang="es-MX" sz="1400" dirty="0" err="1" smtClean="0"/>
              <a:t>Epidemiol</a:t>
            </a:r>
            <a:r>
              <a:rPr lang="es-MX" sz="1400" dirty="0" smtClean="0"/>
              <a:t> </a:t>
            </a:r>
            <a:r>
              <a:rPr lang="es-MX" sz="1400" dirty="0" err="1"/>
              <a:t>Community</a:t>
            </a:r>
            <a:r>
              <a:rPr lang="es-MX" sz="1400" dirty="0"/>
              <a:t> </a:t>
            </a:r>
            <a:r>
              <a:rPr lang="es-MX" sz="1400" dirty="0" err="1"/>
              <a:t>Health</a:t>
            </a:r>
            <a:r>
              <a:rPr lang="es-MX" sz="1400" dirty="0"/>
              <a:t>. 1993 Oct; 47(5): 382-7.</a:t>
            </a:r>
          </a:p>
          <a:p>
            <a:r>
              <a:rPr lang="es-MX" sz="1400" dirty="0"/>
              <a:t>1</a:t>
            </a:r>
            <a:r>
              <a:rPr lang="es-MX" sz="1400" dirty="0" smtClean="0"/>
              <a:t>9-Burgueno </a:t>
            </a:r>
            <a:r>
              <a:rPr lang="es-MX" sz="1400" dirty="0" err="1"/>
              <a:t>Montanes</a:t>
            </a:r>
            <a:r>
              <a:rPr lang="es-MX" sz="1400" dirty="0"/>
              <a:t>, C.; Colunga Cueva, M.; </a:t>
            </a:r>
            <a:r>
              <a:rPr lang="es-MX" sz="1400" dirty="0" err="1"/>
              <a:t>Gonzalez</a:t>
            </a:r>
            <a:r>
              <a:rPr lang="es-MX" sz="1400" dirty="0"/>
              <a:t> </a:t>
            </a:r>
            <a:r>
              <a:rPr lang="es-MX" sz="1400" dirty="0" err="1"/>
              <a:t>Fernandez</a:t>
            </a:r>
            <a:r>
              <a:rPr lang="es-MX" sz="1400" dirty="0"/>
              <a:t>, E.;</a:t>
            </a:r>
          </a:p>
          <a:p>
            <a:r>
              <a:rPr lang="es-MX" sz="1400" dirty="0"/>
              <a:t>Cienfuegos </a:t>
            </a:r>
            <a:r>
              <a:rPr lang="es-MX" sz="1400" dirty="0" err="1"/>
              <a:t>Garcia</a:t>
            </a:r>
            <a:r>
              <a:rPr lang="es-MX" sz="1400" dirty="0"/>
              <a:t>, S.; Diez </a:t>
            </a:r>
            <a:r>
              <a:rPr lang="es-MX" sz="1400" dirty="0" err="1"/>
              <a:t>Lage</a:t>
            </a:r>
            <a:r>
              <a:rPr lang="es-MX" sz="1400" dirty="0"/>
              <a:t> </a:t>
            </a:r>
            <a:r>
              <a:rPr lang="es-MX" sz="1400" dirty="0" err="1"/>
              <a:t>Sanchez</a:t>
            </a:r>
            <a:r>
              <a:rPr lang="es-MX" sz="1400" dirty="0"/>
              <a:t>, A.; </a:t>
            </a:r>
            <a:r>
              <a:rPr lang="es-MX" sz="1400" dirty="0" err="1"/>
              <a:t>Diab</a:t>
            </a:r>
            <a:r>
              <a:rPr lang="es-MX" sz="1400" dirty="0"/>
              <a:t> </a:t>
            </a:r>
            <a:r>
              <a:rPr lang="es-MX" sz="1400" dirty="0" err="1"/>
              <a:t>sSfa</a:t>
            </a:r>
            <a:r>
              <a:rPr lang="es-MX" sz="1400" dirty="0"/>
              <a:t>, M.: </a:t>
            </a:r>
            <a:r>
              <a:rPr lang="es-MX" sz="1400" dirty="0" err="1" smtClean="0"/>
              <a:t>Eye</a:t>
            </a:r>
            <a:r>
              <a:rPr lang="es-MX" sz="1400" dirty="0"/>
              <a:t> </a:t>
            </a:r>
            <a:r>
              <a:rPr lang="en-US" sz="1400" dirty="0" smtClean="0"/>
              <a:t>injuries </a:t>
            </a:r>
            <a:r>
              <a:rPr lang="en-US" sz="1400" dirty="0"/>
              <a:t>in childhood. An </a:t>
            </a:r>
            <a:r>
              <a:rPr lang="en-US" sz="1400" dirty="0" err="1"/>
              <a:t>Esp</a:t>
            </a:r>
            <a:r>
              <a:rPr lang="en-US" sz="1400" dirty="0"/>
              <a:t> </a:t>
            </a:r>
            <a:r>
              <a:rPr lang="en-US" sz="1400" dirty="0" err="1"/>
              <a:t>Pediatr</a:t>
            </a:r>
            <a:r>
              <a:rPr lang="en-US" sz="1400" dirty="0"/>
              <a:t>. 1998 Jun; 48(6): 625-30.</a:t>
            </a:r>
            <a:endParaRPr lang="es-MX" sz="1400" dirty="0"/>
          </a:p>
          <a:p>
            <a:endParaRPr lang="es-MX" sz="1400" dirty="0"/>
          </a:p>
          <a:p>
            <a:endParaRPr lang="es-MX" sz="1400" dirty="0">
              <a:effectLst>
                <a:outerShdw blurRad="38100" dist="38100" dir="2700000" algn="tl">
                  <a:srgbClr val="000000">
                    <a:alpha val="43137"/>
                  </a:srgbClr>
                </a:outerShdw>
              </a:effectLst>
            </a:endParaRPr>
          </a:p>
          <a:p>
            <a:endParaRPr lang="es-MX" dirty="0"/>
          </a:p>
        </p:txBody>
      </p:sp>
    </p:spTree>
    <p:extLst>
      <p:ext uri="{BB962C8B-B14F-4D97-AF65-F5344CB8AC3E}">
        <p14:creationId xmlns:p14="http://schemas.microsoft.com/office/powerpoint/2010/main" xmlns="" val="19597229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16632"/>
            <a:ext cx="8229600" cy="807368"/>
          </a:xfrm>
        </p:spPr>
        <p:txBody>
          <a:bodyPr anchor="ctr"/>
          <a:lstStyle/>
          <a:p>
            <a:pPr algn="ctr"/>
            <a:r>
              <a:rPr lang="es-MX" dirty="0">
                <a:effectLst>
                  <a:outerShdw blurRad="38100" dist="38100" dir="2700000" algn="tl">
                    <a:srgbClr val="000000">
                      <a:alpha val="43137"/>
                    </a:srgbClr>
                  </a:outerShdw>
                </a:effectLst>
              </a:rPr>
              <a:t>Los traumatismos oculares </a:t>
            </a:r>
          </a:p>
        </p:txBody>
      </p:sp>
      <p:sp>
        <p:nvSpPr>
          <p:cNvPr id="3" name="2 Marcador de contenido"/>
          <p:cNvSpPr>
            <a:spLocks noGrp="1"/>
          </p:cNvSpPr>
          <p:nvPr>
            <p:ph idx="1"/>
          </p:nvPr>
        </p:nvSpPr>
        <p:spPr>
          <a:xfrm>
            <a:off x="457200" y="1124744"/>
            <a:ext cx="8229600" cy="5080427"/>
          </a:xfrm>
        </p:spPr>
        <p:txBody>
          <a:bodyPr>
            <a:normAutofit/>
          </a:bodyPr>
          <a:lstStyle/>
          <a:p>
            <a:r>
              <a:rPr lang="es-MX" sz="2800" b="1" dirty="0">
                <a:effectLst>
                  <a:outerShdw blurRad="38100" dist="38100" dir="2700000" algn="tl">
                    <a:srgbClr val="000000">
                      <a:alpha val="43137"/>
                    </a:srgbClr>
                  </a:outerShdw>
                </a:effectLst>
              </a:rPr>
              <a:t>O</a:t>
            </a:r>
            <a:r>
              <a:rPr lang="es-MX" sz="2800" b="1" dirty="0" smtClean="0">
                <a:effectLst>
                  <a:outerShdw blurRad="38100" dist="38100" dir="2700000" algn="tl">
                    <a:srgbClr val="000000">
                      <a:alpha val="43137"/>
                    </a:srgbClr>
                  </a:outerShdw>
                </a:effectLst>
              </a:rPr>
              <a:t>cupan </a:t>
            </a:r>
            <a:r>
              <a:rPr lang="es-MX" sz="2800" b="1" dirty="0">
                <a:effectLst>
                  <a:outerShdw blurRad="38100" dist="38100" dir="2700000" algn="tl">
                    <a:srgbClr val="000000">
                      <a:alpha val="43137"/>
                    </a:srgbClr>
                  </a:outerShdw>
                </a:effectLst>
              </a:rPr>
              <a:t>un lugar destacado entre las 6 principales causas de ceguera en el mundo </a:t>
            </a:r>
            <a:r>
              <a:rPr lang="es-MX" sz="1600" b="1" dirty="0" smtClean="0">
                <a:effectLst>
                  <a:outerShdw blurRad="38100" dist="38100" dir="2700000" algn="tl">
                    <a:srgbClr val="000000">
                      <a:alpha val="43137"/>
                    </a:srgbClr>
                  </a:outerShdw>
                </a:effectLst>
              </a:rPr>
              <a:t>(</a:t>
            </a:r>
            <a:r>
              <a:rPr lang="es-MX" sz="1600" b="1" dirty="0">
                <a:effectLst>
                  <a:outerShdw blurRad="38100" dist="38100" dir="2700000" algn="tl">
                    <a:srgbClr val="000000">
                      <a:alpha val="43137"/>
                    </a:srgbClr>
                  </a:outerShdw>
                </a:effectLst>
              </a:rPr>
              <a:t>1</a:t>
            </a:r>
            <a:r>
              <a:rPr lang="es-MX" sz="1600" b="1" dirty="0" smtClean="0">
                <a:effectLst>
                  <a:outerShdw blurRad="38100" dist="38100" dir="2700000" algn="tl">
                    <a:srgbClr val="000000">
                      <a:alpha val="43137"/>
                    </a:srgbClr>
                  </a:outerShdw>
                </a:effectLst>
              </a:rPr>
              <a:t>)</a:t>
            </a:r>
            <a:r>
              <a:rPr lang="es-MX" sz="2800" b="1" dirty="0" smtClean="0">
                <a:effectLst>
                  <a:outerShdw blurRad="38100" dist="38100" dir="2700000" algn="tl">
                    <a:srgbClr val="000000">
                      <a:alpha val="43137"/>
                    </a:srgbClr>
                  </a:outerShdw>
                </a:effectLst>
              </a:rPr>
              <a:t>. </a:t>
            </a:r>
          </a:p>
          <a:p>
            <a:r>
              <a:rPr lang="es-MX" sz="2800" b="1" dirty="0">
                <a:effectLst>
                  <a:outerShdw blurRad="38100" dist="38100" dir="2700000" algn="tl">
                    <a:srgbClr val="000000">
                      <a:alpha val="43137"/>
                    </a:srgbClr>
                  </a:outerShdw>
                </a:effectLst>
              </a:rPr>
              <a:t>O</a:t>
            </a:r>
            <a:r>
              <a:rPr lang="es-MX" sz="2800" b="1" dirty="0" smtClean="0">
                <a:effectLst>
                  <a:outerShdw blurRad="38100" dist="38100" dir="2700000" algn="tl">
                    <a:srgbClr val="000000">
                      <a:alpha val="43137"/>
                    </a:srgbClr>
                  </a:outerShdw>
                </a:effectLst>
              </a:rPr>
              <a:t>cupan </a:t>
            </a:r>
            <a:r>
              <a:rPr lang="es-MX" sz="2800" b="1" dirty="0">
                <a:effectLst>
                  <a:outerShdw blurRad="38100" dist="38100" dir="2700000" algn="tl">
                    <a:srgbClr val="000000">
                      <a:alpha val="43137"/>
                    </a:srgbClr>
                  </a:outerShdw>
                </a:effectLst>
              </a:rPr>
              <a:t>junto a las cataratas, retinopatías (sobretodo diabéticas) y el glaucoma, un lugar primordial como causa de pérdida de agudeza visual </a:t>
            </a:r>
            <a:r>
              <a:rPr lang="es-MX" sz="1800" b="1" dirty="0" smtClean="0">
                <a:effectLst>
                  <a:outerShdw blurRad="38100" dist="38100" dir="2700000" algn="tl">
                    <a:srgbClr val="000000">
                      <a:alpha val="43137"/>
                    </a:srgbClr>
                  </a:outerShdw>
                </a:effectLst>
              </a:rPr>
              <a:t>(2,3,4). </a:t>
            </a:r>
          </a:p>
          <a:p>
            <a:r>
              <a:rPr lang="es-MX" sz="2800" b="1" dirty="0">
                <a:effectLst>
                  <a:outerShdw blurRad="38100" dist="38100" dir="2700000" algn="tl">
                    <a:srgbClr val="000000">
                      <a:alpha val="43137"/>
                    </a:srgbClr>
                  </a:outerShdw>
                </a:effectLst>
              </a:rPr>
              <a:t>S</a:t>
            </a:r>
            <a:r>
              <a:rPr lang="es-MX" sz="2800" b="1" dirty="0" smtClean="0">
                <a:effectLst>
                  <a:outerShdw blurRad="38100" dist="38100" dir="2700000" algn="tl">
                    <a:srgbClr val="000000">
                      <a:alpha val="43137"/>
                    </a:srgbClr>
                  </a:outerShdw>
                </a:effectLst>
              </a:rPr>
              <a:t>on </a:t>
            </a:r>
            <a:r>
              <a:rPr lang="es-MX" sz="2800" b="1" dirty="0">
                <a:effectLst>
                  <a:outerShdw blurRad="38100" dist="38100" dir="2700000" algn="tl">
                    <a:srgbClr val="000000">
                      <a:alpha val="43137"/>
                    </a:srgbClr>
                  </a:outerShdw>
                </a:effectLst>
              </a:rPr>
              <a:t>la primera causa </a:t>
            </a:r>
            <a:r>
              <a:rPr lang="es-MX" sz="2800" b="1" dirty="0" smtClean="0">
                <a:effectLst>
                  <a:outerShdw blurRad="38100" dist="38100" dir="2700000" algn="tl">
                    <a:srgbClr val="000000">
                      <a:alpha val="43137"/>
                    </a:srgbClr>
                  </a:outerShdw>
                </a:effectLst>
              </a:rPr>
              <a:t>de pérdida </a:t>
            </a:r>
            <a:r>
              <a:rPr lang="es-MX" sz="2800" b="1" dirty="0">
                <a:effectLst>
                  <a:outerShdw blurRad="38100" dist="38100" dir="2700000" algn="tl">
                    <a:srgbClr val="000000">
                      <a:alpha val="43137"/>
                    </a:srgbClr>
                  </a:outerShdw>
                </a:effectLst>
              </a:rPr>
              <a:t>anatómica del globo ocular, como aparece en diversos </a:t>
            </a:r>
            <a:r>
              <a:rPr lang="es-MX" sz="2800" b="1" dirty="0" smtClean="0">
                <a:effectLst>
                  <a:outerShdw blurRad="38100" dist="38100" dir="2700000" algn="tl">
                    <a:srgbClr val="000000">
                      <a:alpha val="43137"/>
                    </a:srgbClr>
                  </a:outerShdw>
                </a:effectLst>
              </a:rPr>
              <a:t>estudios </a:t>
            </a:r>
            <a:r>
              <a:rPr lang="es-MX" sz="1900" b="1" dirty="0" smtClean="0">
                <a:effectLst>
                  <a:outerShdw blurRad="38100" dist="38100" dir="2700000" algn="tl">
                    <a:srgbClr val="000000">
                      <a:alpha val="43137"/>
                    </a:srgbClr>
                  </a:outerShdw>
                </a:effectLst>
              </a:rPr>
              <a:t>(5,6) </a:t>
            </a:r>
            <a:r>
              <a:rPr lang="es-MX" sz="2800" b="1" dirty="0" smtClean="0">
                <a:effectLst>
                  <a:outerShdw blurRad="38100" dist="38100" dir="2700000" algn="tl">
                    <a:srgbClr val="000000">
                      <a:alpha val="43137"/>
                    </a:srgbClr>
                  </a:outerShdw>
                </a:effectLst>
              </a:rPr>
              <a:t> </a:t>
            </a:r>
            <a:r>
              <a:rPr lang="es-MX" sz="2800" b="1" dirty="0">
                <a:effectLst>
                  <a:outerShdw blurRad="38100" dist="38100" dir="2700000" algn="tl">
                    <a:srgbClr val="000000">
                      <a:alpha val="43137"/>
                    </a:srgbClr>
                  </a:outerShdw>
                </a:effectLst>
              </a:rPr>
              <a:t>en </a:t>
            </a:r>
            <a:r>
              <a:rPr lang="es-MX" sz="2800" b="1" dirty="0" smtClean="0">
                <a:effectLst>
                  <a:outerShdw blurRad="38100" dist="38100" dir="2700000" algn="tl">
                    <a:srgbClr val="000000">
                      <a:alpha val="43137"/>
                    </a:srgbClr>
                  </a:outerShdw>
                </a:effectLst>
              </a:rPr>
              <a:t>muchos países </a:t>
            </a:r>
            <a:r>
              <a:rPr lang="es-MX" sz="1900" b="1" dirty="0" smtClean="0">
                <a:effectLst>
                  <a:outerShdw blurRad="38100" dist="38100" dir="2700000" algn="tl">
                    <a:srgbClr val="000000">
                      <a:alpha val="43137"/>
                    </a:srgbClr>
                  </a:outerShdw>
                </a:effectLst>
              </a:rPr>
              <a:t>(7,8,9).</a:t>
            </a:r>
          </a:p>
          <a:p>
            <a:endParaRPr lang="es-MX" sz="1900" b="1" dirty="0" smtClean="0">
              <a:effectLst>
                <a:outerShdw blurRad="38100" dist="38100" dir="2700000" algn="tl">
                  <a:srgbClr val="000000">
                    <a:alpha val="43137"/>
                  </a:srgbClr>
                </a:outerShdw>
              </a:effectLst>
            </a:endParaRPr>
          </a:p>
          <a:p>
            <a:endParaRPr lang="es-MX" sz="2800" b="1" dirty="0" smtClean="0">
              <a:effectLst>
                <a:outerShdw blurRad="38100" dist="38100" dir="2700000" algn="tl">
                  <a:srgbClr val="000000">
                    <a:alpha val="43137"/>
                  </a:srgbClr>
                </a:outerShdw>
              </a:effectLst>
            </a:endParaRPr>
          </a:p>
          <a:p>
            <a:endParaRPr lang="es-MX" sz="2800" b="1" dirty="0">
              <a:effectLst>
                <a:outerShdw blurRad="38100" dist="38100" dir="2700000" algn="tl">
                  <a:srgbClr val="000000">
                    <a:alpha val="43137"/>
                  </a:srgbClr>
                </a:outerShdw>
              </a:effectLst>
            </a:endParaRPr>
          </a:p>
          <a:p>
            <a:endParaRPr lang="es-MX" sz="2800" b="1" dirty="0">
              <a:effectLst>
                <a:outerShdw blurRad="38100" dist="38100" dir="2700000" algn="tl">
                  <a:srgbClr val="000000">
                    <a:alpha val="43137"/>
                  </a:srgbClr>
                </a:outerShdw>
              </a:effectLst>
            </a:endParaRPr>
          </a:p>
          <a:p>
            <a:endParaRPr lang="es-MX" dirty="0"/>
          </a:p>
        </p:txBody>
      </p:sp>
      <p:sp>
        <p:nvSpPr>
          <p:cNvPr id="4" name="3 CuadroTexto"/>
          <p:cNvSpPr txBox="1"/>
          <p:nvPr/>
        </p:nvSpPr>
        <p:spPr>
          <a:xfrm>
            <a:off x="107504" y="6205172"/>
            <a:ext cx="9036496" cy="584775"/>
          </a:xfrm>
          <a:prstGeom prst="rect">
            <a:avLst/>
          </a:prstGeom>
          <a:noFill/>
        </p:spPr>
        <p:txBody>
          <a:bodyPr wrap="square" rtlCol="0">
            <a:spAutoFit/>
          </a:bodyPr>
          <a:lstStyle/>
          <a:p>
            <a:r>
              <a:rPr lang="en-US" sz="1600" dirty="0">
                <a:effectLst>
                  <a:outerShdw blurRad="38100" dist="38100" dir="2700000" algn="tl">
                    <a:srgbClr val="000000">
                      <a:alpha val="43137"/>
                    </a:srgbClr>
                  </a:outerShdw>
                </a:effectLst>
              </a:rPr>
              <a:t>1</a:t>
            </a:r>
            <a:r>
              <a:rPr lang="en-US" sz="1600" dirty="0" smtClean="0">
                <a:effectLst>
                  <a:outerShdw blurRad="38100" dist="38100" dir="2700000" algn="tl">
                    <a:srgbClr val="000000">
                      <a:alpha val="43137"/>
                    </a:srgbClr>
                  </a:outerShdw>
                </a:effectLst>
              </a:rPr>
              <a:t>-Kupfer</a:t>
            </a:r>
            <a:r>
              <a:rPr lang="en-US" sz="1600" dirty="0">
                <a:effectLst>
                  <a:outerShdw blurRad="38100" dist="38100" dir="2700000" algn="tl">
                    <a:srgbClr val="000000">
                      <a:alpha val="43137"/>
                    </a:srgbClr>
                  </a:outerShdw>
                </a:effectLst>
              </a:rPr>
              <a:t>, C.: Six main causes of blindness, in Wilson, J. (Ed.): </a:t>
            </a:r>
            <a:r>
              <a:rPr lang="en-US" sz="1600" dirty="0" smtClean="0">
                <a:effectLst>
                  <a:outerShdw blurRad="38100" dist="38100" dir="2700000" algn="tl">
                    <a:srgbClr val="000000">
                      <a:alpha val="43137"/>
                    </a:srgbClr>
                  </a:outerShdw>
                </a:effectLst>
              </a:rPr>
              <a:t>World</a:t>
            </a:r>
            <a:r>
              <a:rPr lang="es-MX" sz="1600" dirty="0" smtClean="0">
                <a:effectLst>
                  <a:outerShdw blurRad="38100" dist="38100" dir="2700000" algn="tl">
                    <a:srgbClr val="000000">
                      <a:alpha val="43137"/>
                    </a:srgbClr>
                  </a:outerShdw>
                </a:effectLst>
              </a:rPr>
              <a:t> </a:t>
            </a:r>
            <a:r>
              <a:rPr lang="en-US" sz="1600" dirty="0" smtClean="0">
                <a:effectLst>
                  <a:outerShdw blurRad="38100" dist="38100" dir="2700000" algn="tl">
                    <a:srgbClr val="000000">
                      <a:alpha val="43137"/>
                    </a:srgbClr>
                  </a:outerShdw>
                </a:effectLst>
              </a:rPr>
              <a:t>blindness </a:t>
            </a:r>
            <a:r>
              <a:rPr lang="en-US" sz="1600" dirty="0">
                <a:effectLst>
                  <a:outerShdw blurRad="38100" dist="38100" dir="2700000" algn="tl">
                    <a:srgbClr val="000000">
                      <a:alpha val="43137"/>
                    </a:srgbClr>
                  </a:outerShdw>
                </a:effectLst>
              </a:rPr>
              <a:t>and </a:t>
            </a:r>
            <a:r>
              <a:rPr lang="en-US" sz="1600" dirty="0" smtClean="0">
                <a:effectLst>
                  <a:outerShdw blurRad="38100" dist="38100" dir="2700000" algn="tl">
                    <a:srgbClr val="000000">
                      <a:alpha val="43137"/>
                    </a:srgbClr>
                  </a:outerShdw>
                </a:effectLst>
              </a:rPr>
              <a:t>its prevention</a:t>
            </a:r>
            <a:r>
              <a:rPr lang="en-US" sz="1600" dirty="0">
                <a:effectLst>
                  <a:outerShdw blurRad="38100" dist="38100" dir="2700000" algn="tl">
                    <a:srgbClr val="000000">
                      <a:alpha val="43137"/>
                    </a:srgbClr>
                  </a:outerShdw>
                </a:effectLst>
              </a:rPr>
              <a:t>. New York, Oxford University Press </a:t>
            </a:r>
            <a:r>
              <a:rPr lang="en-US" sz="1600" dirty="0" smtClean="0">
                <a:effectLst>
                  <a:outerShdw blurRad="38100" dist="38100" dir="2700000" algn="tl">
                    <a:srgbClr val="000000">
                      <a:alpha val="43137"/>
                    </a:srgbClr>
                  </a:outerShdw>
                </a:effectLst>
              </a:rPr>
              <a:t>Inc.</a:t>
            </a:r>
            <a:r>
              <a:rPr lang="es-MX" sz="1600" dirty="0" smtClean="0">
                <a:effectLst>
                  <a:outerShdw blurRad="38100" dist="38100" dir="2700000" algn="tl">
                    <a:srgbClr val="000000">
                      <a:alpha val="43137"/>
                    </a:srgbClr>
                  </a:outerShdw>
                </a:effectLst>
              </a:rPr>
              <a:t> </a:t>
            </a:r>
            <a:r>
              <a:rPr lang="en-US" sz="1600" dirty="0" smtClean="0">
                <a:effectLst>
                  <a:outerShdw blurRad="38100" dist="38100" dir="2700000" algn="tl">
                    <a:srgbClr val="000000">
                      <a:alpha val="43137"/>
                    </a:srgbClr>
                  </a:outerShdw>
                </a:effectLst>
              </a:rPr>
              <a:t>1984</a:t>
            </a:r>
            <a:r>
              <a:rPr lang="en-US" sz="1600" dirty="0">
                <a:effectLst>
                  <a:outerShdw blurRad="38100" dist="38100" dir="2700000" algn="tl">
                    <a:srgbClr val="000000">
                      <a:alpha val="43137"/>
                    </a:srgbClr>
                  </a:outerShdw>
                </a:effectLst>
              </a:rPr>
              <a:t>: 4-13.</a:t>
            </a:r>
            <a:endParaRPr lang="es-MX" sz="1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454004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16632"/>
            <a:ext cx="8229600" cy="807368"/>
          </a:xfrm>
        </p:spPr>
        <p:txBody>
          <a:bodyPr anchor="ctr"/>
          <a:lstStyle/>
          <a:p>
            <a:pPr algn="ctr"/>
            <a:r>
              <a:rPr lang="es-MX" dirty="0">
                <a:effectLst>
                  <a:outerShdw blurRad="38100" dist="38100" dir="2700000" algn="tl">
                    <a:srgbClr val="000000">
                      <a:alpha val="43137"/>
                    </a:srgbClr>
                  </a:outerShdw>
                </a:effectLst>
              </a:rPr>
              <a:t>Los traumatismos oculares </a:t>
            </a:r>
          </a:p>
        </p:txBody>
      </p:sp>
      <p:sp>
        <p:nvSpPr>
          <p:cNvPr id="3" name="2 Marcador de contenido"/>
          <p:cNvSpPr>
            <a:spLocks noGrp="1"/>
          </p:cNvSpPr>
          <p:nvPr>
            <p:ph idx="1"/>
          </p:nvPr>
        </p:nvSpPr>
        <p:spPr>
          <a:xfrm>
            <a:off x="457200" y="1124744"/>
            <a:ext cx="8229600" cy="5080427"/>
          </a:xfrm>
        </p:spPr>
        <p:txBody>
          <a:bodyPr>
            <a:normAutofit/>
          </a:bodyPr>
          <a:lstStyle/>
          <a:p>
            <a:pPr marL="0" indent="0" algn="ctr">
              <a:buNone/>
            </a:pPr>
            <a:r>
              <a:rPr lang="es-MX" sz="3600" b="1" dirty="0">
                <a:effectLst>
                  <a:outerShdw blurRad="38100" dist="38100" dir="2700000" algn="tl">
                    <a:srgbClr val="000000">
                      <a:alpha val="43137"/>
                    </a:srgbClr>
                  </a:outerShdw>
                </a:effectLst>
              </a:rPr>
              <a:t>Pero también es verdad que podrían haberse evitado con </a:t>
            </a:r>
            <a:r>
              <a:rPr lang="es-MX" sz="3600" b="1" dirty="0" smtClean="0">
                <a:effectLst>
                  <a:outerShdw blurRad="38100" dist="38100" dir="2700000" algn="tl">
                    <a:srgbClr val="000000">
                      <a:alpha val="43137"/>
                    </a:srgbClr>
                  </a:outerShdw>
                </a:effectLst>
              </a:rPr>
              <a:t>una protección </a:t>
            </a:r>
            <a:r>
              <a:rPr lang="es-MX" sz="3600" b="1" dirty="0">
                <a:effectLst>
                  <a:outerShdw blurRad="38100" dist="38100" dir="2700000" algn="tl">
                    <a:srgbClr val="000000">
                      <a:alpha val="43137"/>
                    </a:srgbClr>
                  </a:outerShdw>
                </a:effectLst>
              </a:rPr>
              <a:t>ocular eficaz </a:t>
            </a:r>
            <a:r>
              <a:rPr lang="es-MX" sz="2000" b="1" dirty="0" smtClean="0">
                <a:effectLst>
                  <a:outerShdw blurRad="38100" dist="38100" dir="2700000" algn="tl">
                    <a:srgbClr val="000000">
                      <a:alpha val="43137"/>
                    </a:srgbClr>
                  </a:outerShdw>
                </a:effectLst>
              </a:rPr>
              <a:t>(10,11).</a:t>
            </a:r>
            <a:endParaRPr lang="es-MX" sz="3600" b="1" dirty="0">
              <a:effectLst>
                <a:outerShdw blurRad="38100" dist="38100" dir="2700000" algn="tl">
                  <a:srgbClr val="000000">
                    <a:alpha val="43137"/>
                  </a:srgbClr>
                </a:outerShdw>
              </a:effectLst>
            </a:endParaRPr>
          </a:p>
          <a:p>
            <a:endParaRPr lang="es-MX" sz="1900" b="1" dirty="0" smtClean="0">
              <a:effectLst>
                <a:outerShdw blurRad="38100" dist="38100" dir="2700000" algn="tl">
                  <a:srgbClr val="000000">
                    <a:alpha val="43137"/>
                  </a:srgbClr>
                </a:outerShdw>
              </a:effectLst>
            </a:endParaRPr>
          </a:p>
          <a:p>
            <a:endParaRPr lang="es-MX" sz="2800" b="1" dirty="0" smtClean="0">
              <a:effectLst>
                <a:outerShdw blurRad="38100" dist="38100" dir="2700000" algn="tl">
                  <a:srgbClr val="000000">
                    <a:alpha val="43137"/>
                  </a:srgbClr>
                </a:outerShdw>
              </a:effectLst>
            </a:endParaRPr>
          </a:p>
          <a:p>
            <a:endParaRPr lang="es-MX" sz="2800" b="1" dirty="0">
              <a:effectLst>
                <a:outerShdw blurRad="38100" dist="38100" dir="2700000" algn="tl">
                  <a:srgbClr val="000000">
                    <a:alpha val="43137"/>
                  </a:srgbClr>
                </a:outerShdw>
              </a:effectLst>
            </a:endParaRPr>
          </a:p>
          <a:p>
            <a:endParaRPr lang="es-MX" sz="2800" b="1" dirty="0">
              <a:effectLst>
                <a:outerShdw blurRad="38100" dist="38100" dir="2700000" algn="tl">
                  <a:srgbClr val="000000">
                    <a:alpha val="43137"/>
                  </a:srgbClr>
                </a:outerShdw>
              </a:effectLst>
            </a:endParaRPr>
          </a:p>
          <a:p>
            <a:endParaRPr lang="es-MX" dirty="0"/>
          </a:p>
        </p:txBody>
      </p:sp>
      <p:pic>
        <p:nvPicPr>
          <p:cNvPr id="5" name="Imagen 6" descr="Car_Ojo_0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67744" y="2924944"/>
            <a:ext cx="4680520" cy="3431676"/>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29836172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16632"/>
            <a:ext cx="8784976" cy="951384"/>
          </a:xfrm>
        </p:spPr>
        <p:txBody>
          <a:bodyPr anchor="ctr">
            <a:noAutofit/>
          </a:bodyPr>
          <a:lstStyle/>
          <a:p>
            <a:pPr algn="ctr"/>
            <a:r>
              <a:rPr lang="es-MX" sz="3200" dirty="0" smtClean="0">
                <a:effectLst>
                  <a:outerShdw blurRad="38100" dist="38100" dir="2700000" algn="tl">
                    <a:srgbClr val="000000">
                      <a:alpha val="43137"/>
                    </a:srgbClr>
                  </a:outerShdw>
                </a:effectLst>
              </a:rPr>
              <a:t>COSTOS </a:t>
            </a:r>
            <a:r>
              <a:rPr lang="es-MX" sz="3200" dirty="0" smtClean="0">
                <a:effectLst>
                  <a:outerShdw blurRad="38100" dist="38100" dir="2700000" algn="tl">
                    <a:srgbClr val="000000">
                      <a:alpha val="43137"/>
                    </a:srgbClr>
                  </a:outerShdw>
                </a:effectLst>
              </a:rPr>
              <a:t>ECONOMICOS </a:t>
            </a:r>
            <a:r>
              <a:rPr lang="es-MX" sz="3200" dirty="0">
                <a:effectLst>
                  <a:outerShdw blurRad="38100" dist="38100" dir="2700000" algn="tl">
                    <a:srgbClr val="000000">
                      <a:alpha val="43137"/>
                    </a:srgbClr>
                  </a:outerShdw>
                </a:effectLst>
              </a:rPr>
              <a:t>DE LOS </a:t>
            </a:r>
            <a:r>
              <a:rPr lang="es-MX" sz="3200" dirty="0" smtClean="0">
                <a:effectLst>
                  <a:outerShdw blurRad="38100" dist="38100" dir="2700000" algn="tl">
                    <a:srgbClr val="000000">
                      <a:alpha val="43137"/>
                    </a:srgbClr>
                  </a:outerShdw>
                </a:effectLst>
              </a:rPr>
              <a:t/>
            </a:r>
            <a:br>
              <a:rPr lang="es-MX" sz="3200" dirty="0" smtClean="0">
                <a:effectLst>
                  <a:outerShdw blurRad="38100" dist="38100" dir="2700000" algn="tl">
                    <a:srgbClr val="000000">
                      <a:alpha val="43137"/>
                    </a:srgbClr>
                  </a:outerShdw>
                </a:effectLst>
              </a:rPr>
            </a:br>
            <a:r>
              <a:rPr lang="es-MX" sz="3200" dirty="0" smtClean="0">
                <a:effectLst>
                  <a:outerShdw blurRad="38100" dist="38100" dir="2700000" algn="tl">
                    <a:srgbClr val="000000">
                      <a:alpha val="43137"/>
                    </a:srgbClr>
                  </a:outerShdw>
                </a:effectLst>
              </a:rPr>
              <a:t>ACCIDENTES DE </a:t>
            </a:r>
            <a:r>
              <a:rPr lang="es-MX" sz="3200" dirty="0">
                <a:effectLst>
                  <a:outerShdw blurRad="38100" dist="38100" dir="2700000" algn="tl">
                    <a:srgbClr val="000000">
                      <a:alpha val="43137"/>
                    </a:srgbClr>
                  </a:outerShdw>
                </a:effectLst>
              </a:rPr>
              <a:t>TRABAJO </a:t>
            </a:r>
          </a:p>
        </p:txBody>
      </p:sp>
      <p:sp>
        <p:nvSpPr>
          <p:cNvPr id="3" name="2 Marcador de contenido"/>
          <p:cNvSpPr>
            <a:spLocks noGrp="1"/>
          </p:cNvSpPr>
          <p:nvPr>
            <p:ph idx="1"/>
          </p:nvPr>
        </p:nvSpPr>
        <p:spPr>
          <a:xfrm>
            <a:off x="107504" y="1196752"/>
            <a:ext cx="8856984" cy="5400600"/>
          </a:xfrm>
        </p:spPr>
        <p:txBody>
          <a:bodyPr>
            <a:normAutofit/>
          </a:bodyPr>
          <a:lstStyle/>
          <a:p>
            <a:r>
              <a:rPr lang="es-MX" b="1" dirty="0" smtClean="0">
                <a:effectLst>
                  <a:outerShdw blurRad="38100" dist="38100" dir="2700000" algn="tl">
                    <a:srgbClr val="000000">
                      <a:alpha val="43137"/>
                    </a:srgbClr>
                  </a:outerShdw>
                </a:effectLst>
              </a:rPr>
              <a:t>Cada </a:t>
            </a:r>
            <a:r>
              <a:rPr lang="es-MX" b="1" dirty="0">
                <a:effectLst>
                  <a:outerShdw blurRad="38100" dist="38100" dir="2700000" algn="tl">
                    <a:srgbClr val="000000">
                      <a:alpha val="43137"/>
                    </a:srgbClr>
                  </a:outerShdw>
                </a:effectLst>
              </a:rPr>
              <a:t>accidente de </a:t>
            </a:r>
            <a:r>
              <a:rPr lang="es-MX" b="1" dirty="0" smtClean="0">
                <a:effectLst>
                  <a:outerShdw blurRad="38100" dist="38100" dir="2700000" algn="tl">
                    <a:srgbClr val="000000">
                      <a:alpha val="43137"/>
                    </a:srgbClr>
                  </a:outerShdw>
                </a:effectLst>
              </a:rPr>
              <a:t>trabajo representa como mínimo </a:t>
            </a:r>
            <a:r>
              <a:rPr lang="es-MX" b="1" dirty="0">
                <a:effectLst>
                  <a:outerShdw blurRad="38100" dist="38100" dir="2700000" algn="tl">
                    <a:srgbClr val="000000">
                      <a:alpha val="43137"/>
                    </a:srgbClr>
                  </a:outerShdw>
                </a:effectLst>
              </a:rPr>
              <a:t>una </a:t>
            </a:r>
            <a:r>
              <a:rPr lang="es-MX" b="1" dirty="0" smtClean="0">
                <a:effectLst>
                  <a:outerShdw blurRad="38100" dist="38100" dir="2700000" algn="tl">
                    <a:srgbClr val="000000">
                      <a:alpha val="43137"/>
                    </a:srgbClr>
                  </a:outerShdw>
                </a:effectLst>
              </a:rPr>
              <a:t>atención medica, </a:t>
            </a:r>
            <a:r>
              <a:rPr lang="es-MX" b="1" dirty="0">
                <a:effectLst>
                  <a:outerShdw blurRad="38100" dist="38100" dir="2700000" algn="tl">
                    <a:srgbClr val="000000">
                      <a:alpha val="43137"/>
                    </a:srgbClr>
                  </a:outerShdw>
                </a:effectLst>
              </a:rPr>
              <a:t>a la que hay que sumar el </a:t>
            </a:r>
            <a:r>
              <a:rPr lang="es-MX" b="1" dirty="0" smtClean="0">
                <a:effectLst>
                  <a:outerShdw blurRad="38100" dist="38100" dir="2700000" algn="tl">
                    <a:srgbClr val="000000">
                      <a:alpha val="43137"/>
                    </a:srgbClr>
                  </a:outerShdw>
                </a:effectLst>
              </a:rPr>
              <a:t>costo </a:t>
            </a:r>
            <a:r>
              <a:rPr lang="es-MX" b="1" dirty="0">
                <a:effectLst>
                  <a:outerShdw blurRad="38100" dist="38100" dir="2700000" algn="tl">
                    <a:srgbClr val="000000">
                      <a:alpha val="43137"/>
                    </a:srgbClr>
                  </a:outerShdw>
                </a:effectLst>
              </a:rPr>
              <a:t>que </a:t>
            </a:r>
            <a:r>
              <a:rPr lang="es-MX" b="1" dirty="0" smtClean="0">
                <a:effectLst>
                  <a:outerShdw blurRad="38100" dist="38100" dir="2700000" algn="tl">
                    <a:srgbClr val="000000">
                      <a:alpha val="43137"/>
                    </a:srgbClr>
                  </a:outerShdw>
                </a:effectLst>
              </a:rPr>
              <a:t>se le genera al trabajador </a:t>
            </a:r>
            <a:r>
              <a:rPr lang="es-MX" b="1" dirty="0" smtClean="0">
                <a:effectLst>
                  <a:outerShdw blurRad="38100" dist="38100" dir="2700000" algn="tl">
                    <a:srgbClr val="000000">
                      <a:alpha val="43137"/>
                    </a:srgbClr>
                  </a:outerShdw>
                </a:effectLst>
              </a:rPr>
              <a:t> a </a:t>
            </a:r>
            <a:r>
              <a:rPr lang="es-MX" b="1" dirty="0">
                <a:effectLst>
                  <a:outerShdw blurRad="38100" dist="38100" dir="2700000" algn="tl">
                    <a:srgbClr val="000000">
                      <a:alpha val="43137"/>
                    </a:srgbClr>
                  </a:outerShdw>
                </a:effectLst>
              </a:rPr>
              <a:t>y el </a:t>
            </a:r>
            <a:r>
              <a:rPr lang="es-MX" b="1" dirty="0" smtClean="0">
                <a:effectLst>
                  <a:outerShdw blurRad="38100" dist="38100" dir="2700000" algn="tl">
                    <a:srgbClr val="000000">
                      <a:alpha val="43137"/>
                    </a:srgbClr>
                  </a:outerShdw>
                </a:effectLst>
              </a:rPr>
              <a:t>costo </a:t>
            </a:r>
            <a:r>
              <a:rPr lang="es-MX" b="1" dirty="0">
                <a:effectLst>
                  <a:outerShdw blurRad="38100" dist="38100" dir="2700000" algn="tl">
                    <a:srgbClr val="000000">
                      <a:alpha val="43137"/>
                    </a:srgbClr>
                  </a:outerShdw>
                </a:effectLst>
              </a:rPr>
              <a:t>de una incapacidad temporal o permanente</a:t>
            </a:r>
            <a:r>
              <a:rPr lang="es-MX" b="1" dirty="0" smtClean="0">
                <a:effectLst>
                  <a:outerShdw blurRad="38100" dist="38100" dir="2700000" algn="tl">
                    <a:srgbClr val="000000">
                      <a:alpha val="43137"/>
                    </a:srgbClr>
                  </a:outerShdw>
                </a:effectLst>
              </a:rPr>
              <a:t>.</a:t>
            </a:r>
          </a:p>
          <a:p>
            <a:endParaRPr lang="es-MX" b="1" dirty="0">
              <a:effectLst>
                <a:outerShdw blurRad="38100" dist="38100" dir="2700000" algn="tl">
                  <a:srgbClr val="000000">
                    <a:alpha val="43137"/>
                  </a:srgbClr>
                </a:outerShdw>
              </a:effectLst>
            </a:endParaRPr>
          </a:p>
          <a:p>
            <a:r>
              <a:rPr lang="es-MX" b="1" dirty="0" smtClean="0">
                <a:effectLst>
                  <a:outerShdw blurRad="38100" dist="38100" dir="2700000" algn="tl">
                    <a:srgbClr val="000000">
                      <a:alpha val="43137"/>
                    </a:srgbClr>
                  </a:outerShdw>
                </a:effectLst>
              </a:rPr>
              <a:t>Además del </a:t>
            </a:r>
            <a:r>
              <a:rPr lang="es-MX" b="1" dirty="0">
                <a:effectLst>
                  <a:outerShdw blurRad="38100" dist="38100" dir="2700000" algn="tl">
                    <a:srgbClr val="000000">
                      <a:alpha val="43137"/>
                    </a:srgbClr>
                  </a:outerShdw>
                </a:effectLst>
              </a:rPr>
              <a:t>drama personal y el sufrimiento que supone para </a:t>
            </a:r>
            <a:r>
              <a:rPr lang="es-MX" b="1" dirty="0" smtClean="0">
                <a:effectLst>
                  <a:outerShdw blurRad="38100" dist="38100" dir="2700000" algn="tl">
                    <a:srgbClr val="000000">
                      <a:alpha val="43137"/>
                    </a:srgbClr>
                  </a:outerShdw>
                </a:effectLst>
              </a:rPr>
              <a:t>el trabajador </a:t>
            </a:r>
            <a:r>
              <a:rPr lang="es-MX" b="1" dirty="0">
                <a:effectLst>
                  <a:outerShdw blurRad="38100" dist="38100" dir="2700000" algn="tl">
                    <a:srgbClr val="000000">
                      <a:alpha val="43137"/>
                    </a:srgbClr>
                  </a:outerShdw>
                </a:effectLst>
              </a:rPr>
              <a:t>que lo padece y su familia.</a:t>
            </a:r>
          </a:p>
          <a:p>
            <a:endParaRPr lang="es-MX" dirty="0"/>
          </a:p>
        </p:txBody>
      </p:sp>
    </p:spTree>
    <p:extLst>
      <p:ext uri="{BB962C8B-B14F-4D97-AF65-F5344CB8AC3E}">
        <p14:creationId xmlns:p14="http://schemas.microsoft.com/office/powerpoint/2010/main" xmlns="" val="35943178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16632"/>
            <a:ext cx="8784976" cy="951384"/>
          </a:xfrm>
        </p:spPr>
        <p:txBody>
          <a:bodyPr anchor="ctr">
            <a:noAutofit/>
          </a:bodyPr>
          <a:lstStyle/>
          <a:p>
            <a:pPr algn="ctr"/>
            <a:r>
              <a:rPr lang="es-MX" sz="3600" dirty="0">
                <a:effectLst>
                  <a:outerShdw blurRad="38100" dist="38100" dir="2700000" algn="tl">
                    <a:srgbClr val="000000">
                      <a:alpha val="43137"/>
                    </a:srgbClr>
                  </a:outerShdw>
                </a:effectLst>
              </a:rPr>
              <a:t>RIESGOS OCULARES EN EL TRABAJO</a:t>
            </a:r>
          </a:p>
        </p:txBody>
      </p:sp>
      <p:sp>
        <p:nvSpPr>
          <p:cNvPr id="3" name="2 Marcador de contenido"/>
          <p:cNvSpPr>
            <a:spLocks noGrp="1"/>
          </p:cNvSpPr>
          <p:nvPr>
            <p:ph idx="1"/>
          </p:nvPr>
        </p:nvSpPr>
        <p:spPr>
          <a:xfrm>
            <a:off x="0" y="1196752"/>
            <a:ext cx="9144000" cy="3888432"/>
          </a:xfrm>
        </p:spPr>
        <p:txBody>
          <a:bodyPr>
            <a:normAutofit/>
          </a:bodyPr>
          <a:lstStyle/>
          <a:p>
            <a:pPr marL="0" indent="0">
              <a:buNone/>
            </a:pPr>
            <a:r>
              <a:rPr lang="es-MX" b="1" dirty="0">
                <a:effectLst>
                  <a:outerShdw blurRad="38100" dist="38100" dir="2700000" algn="tl">
                    <a:srgbClr val="000000">
                      <a:alpha val="43137"/>
                    </a:srgbClr>
                  </a:outerShdw>
                </a:effectLst>
              </a:rPr>
              <a:t>Estos riesgos pueden expresarse de </a:t>
            </a:r>
            <a:r>
              <a:rPr lang="es-MX" b="1" dirty="0" smtClean="0">
                <a:effectLst>
                  <a:outerShdw blurRad="38100" dist="38100" dir="2700000" algn="tl">
                    <a:srgbClr val="000000">
                      <a:alpha val="43137"/>
                    </a:srgbClr>
                  </a:outerShdw>
                </a:effectLst>
              </a:rPr>
              <a:t>5 distintas </a:t>
            </a:r>
            <a:r>
              <a:rPr lang="es-MX" b="1" dirty="0">
                <a:effectLst>
                  <a:outerShdw blurRad="38100" dist="38100" dir="2700000" algn="tl">
                    <a:srgbClr val="000000">
                      <a:alpha val="43137"/>
                    </a:srgbClr>
                  </a:outerShdw>
                </a:effectLst>
              </a:rPr>
              <a:t>formas</a:t>
            </a:r>
            <a:r>
              <a:rPr lang="es-MX" b="1" dirty="0" smtClean="0">
                <a:effectLst>
                  <a:outerShdw blurRad="38100" dist="38100" dir="2700000" algn="tl">
                    <a:srgbClr val="000000">
                      <a:alpha val="43137"/>
                    </a:srgbClr>
                  </a:outerShdw>
                </a:effectLst>
              </a:rPr>
              <a:t>:</a:t>
            </a:r>
          </a:p>
          <a:p>
            <a:pPr marL="0" indent="0">
              <a:buNone/>
            </a:pPr>
            <a:r>
              <a:rPr lang="es-MX" b="1" dirty="0" smtClean="0">
                <a:effectLst>
                  <a:outerShdw blurRad="38100" dist="38100" dir="2700000" algn="tl">
                    <a:srgbClr val="000000">
                      <a:alpha val="43137"/>
                    </a:srgbClr>
                  </a:outerShdw>
                </a:effectLst>
              </a:rPr>
              <a:t> </a:t>
            </a:r>
            <a:endParaRPr lang="es-MX" b="1" dirty="0">
              <a:effectLst>
                <a:outerShdw blurRad="38100" dist="38100" dir="2700000" algn="tl">
                  <a:srgbClr val="000000">
                    <a:alpha val="43137"/>
                  </a:srgbClr>
                </a:outerShdw>
              </a:effectLst>
            </a:endParaRPr>
          </a:p>
          <a:p>
            <a:r>
              <a:rPr lang="es-MX" b="1" dirty="0">
                <a:effectLst>
                  <a:outerShdw blurRad="38100" dist="38100" dir="2700000" algn="tl">
                    <a:srgbClr val="000000">
                      <a:alpha val="43137"/>
                    </a:srgbClr>
                  </a:outerShdw>
                </a:effectLst>
              </a:rPr>
              <a:t>P</a:t>
            </a:r>
            <a:r>
              <a:rPr lang="es-MX" b="1" dirty="0" smtClean="0">
                <a:effectLst>
                  <a:outerShdw blurRad="38100" dist="38100" dir="2700000" algn="tl">
                    <a:srgbClr val="000000">
                      <a:alpha val="43137"/>
                    </a:srgbClr>
                  </a:outerShdw>
                </a:effectLst>
              </a:rPr>
              <a:t>or </a:t>
            </a:r>
            <a:r>
              <a:rPr lang="es-MX" b="1" dirty="0">
                <a:effectLst>
                  <a:outerShdw blurRad="38100" dist="38100" dir="2700000" algn="tl">
                    <a:srgbClr val="000000">
                      <a:alpha val="43137"/>
                    </a:srgbClr>
                  </a:outerShdw>
                </a:effectLst>
              </a:rPr>
              <a:t>la naturaleza </a:t>
            </a:r>
            <a:r>
              <a:rPr lang="es-MX" b="1" dirty="0" smtClean="0">
                <a:effectLst>
                  <a:outerShdw blurRad="38100" dist="38100" dir="2700000" algn="tl">
                    <a:srgbClr val="000000">
                      <a:alpha val="43137"/>
                    </a:srgbClr>
                  </a:outerShdw>
                </a:effectLst>
              </a:rPr>
              <a:t>del agente </a:t>
            </a:r>
            <a:r>
              <a:rPr lang="es-MX" b="1" dirty="0">
                <a:effectLst>
                  <a:outerShdw blurRad="38100" dist="38100" dir="2700000" algn="tl">
                    <a:srgbClr val="000000">
                      <a:alpha val="43137"/>
                    </a:srgbClr>
                  </a:outerShdw>
                </a:effectLst>
              </a:rPr>
              <a:t>causal </a:t>
            </a:r>
            <a:r>
              <a:rPr lang="es-MX" b="1" dirty="0" smtClean="0">
                <a:effectLst>
                  <a:outerShdw blurRad="38100" dist="38100" dir="2700000" algn="tl">
                    <a:srgbClr val="000000">
                      <a:alpha val="43137"/>
                    </a:srgbClr>
                  </a:outerShdw>
                </a:effectLst>
              </a:rPr>
              <a:t>:agente </a:t>
            </a:r>
            <a:r>
              <a:rPr lang="es-MX" b="1" dirty="0">
                <a:effectLst>
                  <a:outerShdw blurRad="38100" dist="38100" dir="2700000" algn="tl">
                    <a:srgbClr val="000000">
                      <a:alpha val="43137"/>
                    </a:srgbClr>
                  </a:outerShdw>
                </a:effectLst>
              </a:rPr>
              <a:t>físico, agentes </a:t>
            </a:r>
            <a:r>
              <a:rPr lang="es-MX" b="1" dirty="0" smtClean="0">
                <a:effectLst>
                  <a:outerShdw blurRad="38100" dist="38100" dir="2700000" algn="tl">
                    <a:srgbClr val="000000">
                      <a:alpha val="43137"/>
                    </a:srgbClr>
                  </a:outerShdw>
                </a:effectLst>
              </a:rPr>
              <a:t>químicos. </a:t>
            </a:r>
            <a:endParaRPr lang="es-MX" b="1" dirty="0" smtClean="0">
              <a:effectLst>
                <a:outerShdw blurRad="38100" dist="38100" dir="2700000" algn="tl">
                  <a:srgbClr val="000000">
                    <a:alpha val="43137"/>
                  </a:srgbClr>
                </a:outerShdw>
              </a:effectLst>
            </a:endParaRPr>
          </a:p>
          <a:p>
            <a:r>
              <a:rPr lang="es-MX" b="1" dirty="0">
                <a:effectLst>
                  <a:outerShdw blurRad="38100" dist="38100" dir="2700000" algn="tl">
                    <a:srgbClr val="000000">
                      <a:alpha val="43137"/>
                    </a:srgbClr>
                  </a:outerShdw>
                </a:effectLst>
              </a:rPr>
              <a:t>P</a:t>
            </a:r>
            <a:r>
              <a:rPr lang="es-MX" b="1" dirty="0" smtClean="0">
                <a:effectLst>
                  <a:outerShdw blurRad="38100" dist="38100" dir="2700000" algn="tl">
                    <a:srgbClr val="000000">
                      <a:alpha val="43137"/>
                    </a:srgbClr>
                  </a:outerShdw>
                </a:effectLst>
              </a:rPr>
              <a:t>or </a:t>
            </a:r>
            <a:r>
              <a:rPr lang="es-MX" b="1" dirty="0">
                <a:effectLst>
                  <a:outerShdw blurRad="38100" dist="38100" dir="2700000" algn="tl">
                    <a:srgbClr val="000000">
                      <a:alpha val="43137"/>
                    </a:srgbClr>
                  </a:outerShdw>
                </a:effectLst>
              </a:rPr>
              <a:t>la vía de </a:t>
            </a:r>
            <a:r>
              <a:rPr lang="es-MX" b="1" dirty="0" smtClean="0">
                <a:effectLst>
                  <a:outerShdw blurRad="38100" dist="38100" dir="2700000" algn="tl">
                    <a:srgbClr val="000000">
                      <a:alpha val="43137"/>
                    </a:srgbClr>
                  </a:outerShdw>
                </a:effectLst>
              </a:rPr>
              <a:t>penetración: córnea</a:t>
            </a:r>
            <a:r>
              <a:rPr lang="es-MX" b="1" dirty="0">
                <a:effectLst>
                  <a:outerShdw blurRad="38100" dist="38100" dir="2700000" algn="tl">
                    <a:srgbClr val="000000">
                      <a:alpha val="43137"/>
                    </a:srgbClr>
                  </a:outerShdw>
                </a:effectLst>
              </a:rPr>
              <a:t>, </a:t>
            </a:r>
            <a:r>
              <a:rPr lang="es-MX" b="1" dirty="0" smtClean="0">
                <a:effectLst>
                  <a:outerShdw blurRad="38100" dist="38100" dir="2700000" algn="tl">
                    <a:srgbClr val="000000">
                      <a:alpha val="43137"/>
                    </a:srgbClr>
                  </a:outerShdw>
                </a:effectLst>
              </a:rPr>
              <a:t>esclerótica.</a:t>
            </a:r>
            <a:endParaRPr lang="es-MX" b="1" dirty="0">
              <a:effectLst>
                <a:outerShdw blurRad="38100" dist="38100" dir="2700000" algn="tl">
                  <a:srgbClr val="000000">
                    <a:alpha val="43137"/>
                  </a:srgbClr>
                </a:outerShdw>
              </a:effectLst>
            </a:endParaRPr>
          </a:p>
          <a:p>
            <a:r>
              <a:rPr lang="es-MX" b="1" dirty="0" smtClean="0">
                <a:effectLst>
                  <a:outerShdw blurRad="38100" dist="38100" dir="2700000" algn="tl">
                    <a:srgbClr val="000000">
                      <a:alpha val="43137"/>
                    </a:srgbClr>
                  </a:outerShdw>
                </a:effectLst>
              </a:rPr>
              <a:t>Por </a:t>
            </a:r>
            <a:r>
              <a:rPr lang="es-MX" b="1" dirty="0">
                <a:effectLst>
                  <a:outerShdw blurRad="38100" dist="38100" dir="2700000" algn="tl">
                    <a:srgbClr val="000000">
                      <a:alpha val="43137"/>
                    </a:srgbClr>
                  </a:outerShdw>
                </a:effectLst>
              </a:rPr>
              <a:t>la naturaleza de las </a:t>
            </a:r>
            <a:r>
              <a:rPr lang="es-MX" b="1" dirty="0" smtClean="0">
                <a:effectLst>
                  <a:outerShdw blurRad="38100" dist="38100" dir="2700000" algn="tl">
                    <a:srgbClr val="000000">
                      <a:alpha val="43137"/>
                    </a:srgbClr>
                  </a:outerShdw>
                </a:effectLst>
              </a:rPr>
              <a:t>lesiones: quemaduras, equimosis</a:t>
            </a:r>
            <a:r>
              <a:rPr lang="es-MX" b="1" dirty="0">
                <a:effectLst>
                  <a:outerShdw blurRad="38100" dist="38100" dir="2700000" algn="tl">
                    <a:srgbClr val="000000">
                      <a:alpha val="43137"/>
                    </a:srgbClr>
                  </a:outerShdw>
                </a:effectLst>
              </a:rPr>
              <a:t>, etc</a:t>
            </a:r>
            <a:r>
              <a:rPr lang="es-MX" b="1" dirty="0" smtClean="0">
                <a:effectLst>
                  <a:outerShdw blurRad="38100" dist="38100" dir="2700000" algn="tl">
                    <a:srgbClr val="000000">
                      <a:alpha val="43137"/>
                    </a:srgbClr>
                  </a:outerShdw>
                </a:effectLst>
              </a:rPr>
              <a:t>. </a:t>
            </a:r>
            <a:endParaRPr lang="es-MX" dirty="0"/>
          </a:p>
        </p:txBody>
      </p:sp>
      <p:pic>
        <p:nvPicPr>
          <p:cNvPr id="4" name="Imagen 5" descr="Car_Ojo_2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95262" y="4509120"/>
            <a:ext cx="3248737" cy="2348880"/>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42480362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16632"/>
            <a:ext cx="8784976" cy="951384"/>
          </a:xfrm>
        </p:spPr>
        <p:txBody>
          <a:bodyPr anchor="ctr">
            <a:noAutofit/>
          </a:bodyPr>
          <a:lstStyle/>
          <a:p>
            <a:pPr algn="ctr"/>
            <a:r>
              <a:rPr lang="es-MX" sz="3600" dirty="0">
                <a:effectLst>
                  <a:outerShdw blurRad="38100" dist="38100" dir="2700000" algn="tl">
                    <a:srgbClr val="000000">
                      <a:alpha val="43137"/>
                    </a:srgbClr>
                  </a:outerShdw>
                </a:effectLst>
              </a:rPr>
              <a:t>RIESGOS OCULARES EN EL TRABAJO</a:t>
            </a:r>
          </a:p>
        </p:txBody>
      </p:sp>
      <p:sp>
        <p:nvSpPr>
          <p:cNvPr id="3" name="2 Marcador de contenido"/>
          <p:cNvSpPr>
            <a:spLocks noGrp="1"/>
          </p:cNvSpPr>
          <p:nvPr>
            <p:ph idx="1"/>
          </p:nvPr>
        </p:nvSpPr>
        <p:spPr>
          <a:xfrm>
            <a:off x="0" y="1196752"/>
            <a:ext cx="9144000" cy="5400600"/>
          </a:xfrm>
        </p:spPr>
        <p:txBody>
          <a:bodyPr>
            <a:normAutofit/>
          </a:bodyPr>
          <a:lstStyle/>
          <a:p>
            <a:r>
              <a:rPr lang="es-MX" b="1" dirty="0">
                <a:effectLst>
                  <a:outerShdw blurRad="38100" dist="38100" dir="2700000" algn="tl">
                    <a:srgbClr val="000000">
                      <a:alpha val="43137"/>
                    </a:srgbClr>
                  </a:outerShdw>
                </a:effectLst>
              </a:rPr>
              <a:t>P</a:t>
            </a:r>
            <a:r>
              <a:rPr lang="es-MX" b="1" dirty="0" smtClean="0">
                <a:effectLst>
                  <a:outerShdw blurRad="38100" dist="38100" dir="2700000" algn="tl">
                    <a:srgbClr val="000000">
                      <a:alpha val="43137"/>
                    </a:srgbClr>
                  </a:outerShdw>
                </a:effectLst>
              </a:rPr>
              <a:t>or </a:t>
            </a:r>
            <a:r>
              <a:rPr lang="es-MX" b="1" dirty="0">
                <a:effectLst>
                  <a:outerShdw blurRad="38100" dist="38100" dir="2700000" algn="tl">
                    <a:srgbClr val="000000">
                      <a:alpha val="43137"/>
                    </a:srgbClr>
                  </a:outerShdw>
                </a:effectLst>
              </a:rPr>
              <a:t>la gravedad del </a:t>
            </a:r>
            <a:r>
              <a:rPr lang="es-MX" b="1" dirty="0" smtClean="0">
                <a:effectLst>
                  <a:outerShdw blurRad="38100" dist="38100" dir="2700000" algn="tl">
                    <a:srgbClr val="000000">
                      <a:alpha val="43137"/>
                    </a:srgbClr>
                  </a:outerShdw>
                </a:effectLst>
              </a:rPr>
              <a:t>trastorno: limitado </a:t>
            </a:r>
            <a:r>
              <a:rPr lang="es-MX" b="1" dirty="0">
                <a:effectLst>
                  <a:outerShdw blurRad="38100" dist="38100" dir="2700000" algn="tl">
                    <a:srgbClr val="000000">
                      <a:alpha val="43137"/>
                    </a:srgbClr>
                  </a:outerShdw>
                </a:effectLst>
              </a:rPr>
              <a:t>a las capas </a:t>
            </a:r>
            <a:r>
              <a:rPr lang="es-MX" b="1" dirty="0" smtClean="0">
                <a:effectLst>
                  <a:outerShdw blurRad="38100" dist="38100" dir="2700000" algn="tl">
                    <a:srgbClr val="000000">
                      <a:alpha val="43137"/>
                    </a:srgbClr>
                  </a:outerShdw>
                </a:effectLst>
              </a:rPr>
              <a:t>externas, con </a:t>
            </a:r>
            <a:r>
              <a:rPr lang="es-MX" b="1" dirty="0">
                <a:effectLst>
                  <a:outerShdw blurRad="38100" dist="38100" dir="2700000" algn="tl">
                    <a:srgbClr val="000000">
                      <a:alpha val="43137"/>
                    </a:srgbClr>
                  </a:outerShdw>
                </a:effectLst>
              </a:rPr>
              <a:t>afectación de la </a:t>
            </a:r>
            <a:r>
              <a:rPr lang="es-MX" b="1" dirty="0" smtClean="0">
                <a:effectLst>
                  <a:outerShdw blurRad="38100" dist="38100" dir="2700000" algn="tl">
                    <a:srgbClr val="000000">
                      <a:alpha val="43137"/>
                    </a:srgbClr>
                  </a:outerShdw>
                </a:effectLst>
              </a:rPr>
              <a:t>retina</a:t>
            </a:r>
            <a:r>
              <a:rPr lang="es-MX" b="1" dirty="0">
                <a:effectLst>
                  <a:outerShdw blurRad="38100" dist="38100" dir="2700000" algn="tl">
                    <a:srgbClr val="000000">
                      <a:alpha val="43137"/>
                    </a:srgbClr>
                  </a:outerShdw>
                </a:effectLst>
              </a:rPr>
              <a:t>.</a:t>
            </a:r>
            <a:r>
              <a:rPr lang="es-MX" b="1" dirty="0" smtClean="0">
                <a:effectLst>
                  <a:outerShdw blurRad="38100" dist="38100" dir="2700000" algn="tl">
                    <a:srgbClr val="000000">
                      <a:alpha val="43137"/>
                    </a:srgbClr>
                  </a:outerShdw>
                </a:effectLst>
              </a:rPr>
              <a:t> </a:t>
            </a:r>
          </a:p>
          <a:p>
            <a:endParaRPr lang="es-MX" b="1" dirty="0" smtClean="0">
              <a:effectLst>
                <a:outerShdw blurRad="38100" dist="38100" dir="2700000" algn="tl">
                  <a:srgbClr val="000000">
                    <a:alpha val="43137"/>
                  </a:srgbClr>
                </a:outerShdw>
              </a:effectLst>
            </a:endParaRPr>
          </a:p>
          <a:p>
            <a:r>
              <a:rPr lang="es-MX" b="1" dirty="0">
                <a:effectLst>
                  <a:outerShdw blurRad="38100" dist="38100" dir="2700000" algn="tl">
                    <a:srgbClr val="000000">
                      <a:alpha val="43137"/>
                    </a:srgbClr>
                  </a:outerShdw>
                </a:effectLst>
              </a:rPr>
              <a:t>P</a:t>
            </a:r>
            <a:r>
              <a:rPr lang="es-MX" b="1" dirty="0" smtClean="0">
                <a:effectLst>
                  <a:outerShdw blurRad="38100" dist="38100" dir="2700000" algn="tl">
                    <a:srgbClr val="000000">
                      <a:alpha val="43137"/>
                    </a:srgbClr>
                  </a:outerShdw>
                </a:effectLst>
              </a:rPr>
              <a:t>or </a:t>
            </a:r>
            <a:r>
              <a:rPr lang="es-MX" b="1" dirty="0">
                <a:effectLst>
                  <a:outerShdw blurRad="38100" dist="38100" dir="2700000" algn="tl">
                    <a:srgbClr val="000000">
                      <a:alpha val="43137"/>
                    </a:srgbClr>
                  </a:outerShdw>
                </a:effectLst>
              </a:rPr>
              <a:t>las circunstancias del </a:t>
            </a:r>
            <a:r>
              <a:rPr lang="es-MX" b="1" dirty="0" smtClean="0">
                <a:effectLst>
                  <a:outerShdw blurRad="38100" dist="38100" dir="2700000" algn="tl">
                    <a:srgbClr val="000000">
                      <a:alpha val="43137"/>
                    </a:srgbClr>
                  </a:outerShdw>
                </a:effectLst>
              </a:rPr>
              <a:t>accidente: como sucede </a:t>
            </a:r>
            <a:r>
              <a:rPr lang="es-MX" b="1" dirty="0">
                <a:effectLst>
                  <a:outerShdw blurRad="38100" dist="38100" dir="2700000" algn="tl">
                    <a:srgbClr val="000000">
                      <a:alpha val="43137"/>
                    </a:srgbClr>
                  </a:outerShdw>
                </a:effectLst>
              </a:rPr>
              <a:t>con cualquier lesión </a:t>
            </a:r>
            <a:r>
              <a:rPr lang="es-MX" b="1" dirty="0" smtClean="0">
                <a:effectLst>
                  <a:outerShdw blurRad="38100" dist="38100" dir="2700000" algn="tl">
                    <a:srgbClr val="000000">
                      <a:alpha val="43137"/>
                    </a:srgbClr>
                  </a:outerShdw>
                </a:effectLst>
              </a:rPr>
              <a:t>física</a:t>
            </a:r>
            <a:r>
              <a:rPr lang="es-MX" b="1" dirty="0">
                <a:effectLst>
                  <a:outerShdw blurRad="38100" dist="38100" dir="2700000" algn="tl">
                    <a:srgbClr val="000000">
                      <a:alpha val="43137"/>
                    </a:srgbClr>
                  </a:outerShdw>
                </a:effectLst>
              </a:rPr>
              <a:t>.</a:t>
            </a:r>
            <a:endParaRPr lang="es-MX" b="1" dirty="0" smtClean="0">
              <a:effectLst>
                <a:outerShdw blurRad="38100" dist="38100" dir="2700000" algn="tl">
                  <a:srgbClr val="000000">
                    <a:alpha val="43137"/>
                  </a:srgbClr>
                </a:outerShdw>
              </a:effectLst>
            </a:endParaRPr>
          </a:p>
          <a:p>
            <a:endParaRPr lang="es-MX" b="1" dirty="0">
              <a:effectLst>
                <a:outerShdw blurRad="38100" dist="38100" dir="2700000" algn="tl">
                  <a:srgbClr val="000000">
                    <a:alpha val="43137"/>
                  </a:srgbClr>
                </a:outerShdw>
              </a:effectLst>
            </a:endParaRPr>
          </a:p>
          <a:p>
            <a:pPr marL="0" indent="0" algn="ctr">
              <a:buNone/>
            </a:pPr>
            <a:r>
              <a:rPr lang="es-MX" sz="4000" b="1" dirty="0">
                <a:solidFill>
                  <a:srgbClr val="FFFF00"/>
                </a:solidFill>
                <a:effectLst>
                  <a:outerShdw blurRad="38100" dist="38100" dir="2700000" algn="tl">
                    <a:srgbClr val="000000">
                      <a:alpha val="43137"/>
                    </a:srgbClr>
                  </a:outerShdw>
                </a:effectLst>
              </a:rPr>
              <a:t>E</a:t>
            </a:r>
            <a:r>
              <a:rPr lang="es-MX" sz="4000" b="1" dirty="0" smtClean="0">
                <a:solidFill>
                  <a:srgbClr val="FFFF00"/>
                </a:solidFill>
                <a:effectLst>
                  <a:outerShdw blurRad="38100" dist="38100" dir="2700000" algn="tl">
                    <a:srgbClr val="000000">
                      <a:alpha val="43137"/>
                    </a:srgbClr>
                  </a:outerShdw>
                </a:effectLst>
              </a:rPr>
              <a:t>stos </a:t>
            </a:r>
            <a:r>
              <a:rPr lang="es-MX" sz="4000" b="1" dirty="0">
                <a:solidFill>
                  <a:srgbClr val="FFFF00"/>
                </a:solidFill>
                <a:effectLst>
                  <a:outerShdw blurRad="38100" dist="38100" dir="2700000" algn="tl">
                    <a:srgbClr val="000000">
                      <a:alpha val="43137"/>
                    </a:srgbClr>
                  </a:outerShdw>
                </a:effectLst>
              </a:rPr>
              <a:t>elementos descriptivos son </a:t>
            </a:r>
            <a:r>
              <a:rPr lang="es-MX" sz="4000" b="1" dirty="0" smtClean="0">
                <a:solidFill>
                  <a:srgbClr val="FFFF00"/>
                </a:solidFill>
                <a:effectLst>
                  <a:outerShdw blurRad="38100" dist="38100" dir="2700000" algn="tl">
                    <a:srgbClr val="000000">
                      <a:alpha val="43137"/>
                    </a:srgbClr>
                  </a:outerShdw>
                </a:effectLst>
              </a:rPr>
              <a:t>útiles para </a:t>
            </a:r>
            <a:r>
              <a:rPr lang="es-MX" sz="4000" b="1" dirty="0">
                <a:solidFill>
                  <a:srgbClr val="FFFF00"/>
                </a:solidFill>
                <a:effectLst>
                  <a:outerShdw blurRad="38100" dist="38100" dir="2700000" algn="tl">
                    <a:srgbClr val="000000">
                      <a:alpha val="43137"/>
                    </a:srgbClr>
                  </a:outerShdw>
                </a:effectLst>
              </a:rPr>
              <a:t>diseñar las medidas preventivas. </a:t>
            </a:r>
          </a:p>
          <a:p>
            <a:endParaRPr lang="es-MX" dirty="0"/>
          </a:p>
        </p:txBody>
      </p:sp>
    </p:spTree>
    <p:extLst>
      <p:ext uri="{BB962C8B-B14F-4D97-AF65-F5344CB8AC3E}">
        <p14:creationId xmlns:p14="http://schemas.microsoft.com/office/powerpoint/2010/main" xmlns="" val="35349443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16632"/>
            <a:ext cx="8784976" cy="951384"/>
          </a:xfrm>
        </p:spPr>
        <p:txBody>
          <a:bodyPr anchor="ctr">
            <a:noAutofit/>
          </a:bodyPr>
          <a:lstStyle/>
          <a:p>
            <a:pPr algn="ctr"/>
            <a:r>
              <a:rPr lang="es-MX" sz="3600" dirty="0">
                <a:effectLst/>
              </a:rPr>
              <a:t>Trastornos oculares causados por </a:t>
            </a:r>
            <a:r>
              <a:rPr lang="es-MX" sz="3600" dirty="0" smtClean="0">
                <a:effectLst/>
              </a:rPr>
              <a:t/>
            </a:r>
            <a:br>
              <a:rPr lang="es-MX" sz="3600" dirty="0" smtClean="0">
                <a:effectLst/>
              </a:rPr>
            </a:br>
            <a:r>
              <a:rPr lang="es-MX" sz="3600" dirty="0" smtClean="0">
                <a:effectLst/>
              </a:rPr>
              <a:t>cuerpos </a:t>
            </a:r>
            <a:r>
              <a:rPr lang="es-MX" sz="3600" dirty="0">
                <a:effectLst/>
              </a:rPr>
              <a:t>extraños</a:t>
            </a:r>
          </a:p>
        </p:txBody>
      </p:sp>
      <p:sp>
        <p:nvSpPr>
          <p:cNvPr id="3" name="2 Marcador de contenido"/>
          <p:cNvSpPr>
            <a:spLocks noGrp="1"/>
          </p:cNvSpPr>
          <p:nvPr>
            <p:ph idx="1"/>
          </p:nvPr>
        </p:nvSpPr>
        <p:spPr>
          <a:xfrm>
            <a:off x="0" y="1196752"/>
            <a:ext cx="9144000" cy="5400600"/>
          </a:xfrm>
        </p:spPr>
        <p:txBody>
          <a:bodyPr>
            <a:normAutofit/>
          </a:bodyPr>
          <a:lstStyle/>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Estos </a:t>
            </a:r>
            <a:r>
              <a:rPr lang="es-MX" dirty="0">
                <a:effectLst>
                  <a:outerShdw blurRad="38100" dist="38100" dir="2700000" algn="tl">
                    <a:srgbClr val="000000">
                      <a:alpha val="43137"/>
                    </a:srgbClr>
                  </a:outerShdw>
                </a:effectLst>
              </a:rPr>
              <a:t>trastornos se observan sobre todo en torneros, pulidores, trabajadores </a:t>
            </a:r>
            <a:r>
              <a:rPr lang="es-MX" dirty="0" smtClean="0">
                <a:effectLst>
                  <a:outerShdw blurRad="38100" dist="38100" dir="2700000" algn="tl">
                    <a:srgbClr val="000000">
                      <a:alpha val="43137"/>
                    </a:srgbClr>
                  </a:outerShdw>
                </a:effectLst>
              </a:rPr>
              <a:t>de fundiciones</a:t>
            </a:r>
            <a:r>
              <a:rPr lang="es-MX" dirty="0">
                <a:effectLst>
                  <a:outerShdw blurRad="38100" dist="38100" dir="2700000" algn="tl">
                    <a:srgbClr val="000000">
                      <a:alpha val="43137"/>
                    </a:srgbClr>
                  </a:outerShdw>
                </a:effectLst>
              </a:rPr>
              <a:t>, caldereros, albañiles y canteros. </a:t>
            </a:r>
            <a:endParaRPr lang="es-MX" dirty="0" smtClean="0">
              <a:effectLst>
                <a:outerShdw blurRad="38100" dist="38100" dir="2700000" algn="tl">
                  <a:srgbClr val="000000">
                    <a:alpha val="43137"/>
                  </a:srgbClr>
                </a:outerShdw>
              </a:effectLst>
            </a:endParaRPr>
          </a:p>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Los </a:t>
            </a:r>
            <a:r>
              <a:rPr lang="es-MX" dirty="0">
                <a:effectLst>
                  <a:outerShdw blurRad="38100" dist="38100" dir="2700000" algn="tl">
                    <a:srgbClr val="000000">
                      <a:alpha val="43137"/>
                    </a:srgbClr>
                  </a:outerShdw>
                </a:effectLst>
              </a:rPr>
              <a:t>cuerpos extraños pueden </a:t>
            </a:r>
            <a:r>
              <a:rPr lang="es-MX" dirty="0" smtClean="0">
                <a:effectLst>
                  <a:outerShdw blurRad="38100" dist="38100" dir="2700000" algn="tl">
                    <a:srgbClr val="000000">
                      <a:alpha val="43137"/>
                    </a:srgbClr>
                  </a:outerShdw>
                </a:effectLst>
              </a:rPr>
              <a:t>ser sustancias </a:t>
            </a:r>
            <a:r>
              <a:rPr lang="es-MX" dirty="0">
                <a:effectLst>
                  <a:outerShdw blurRad="38100" dist="38100" dir="2700000" algn="tl">
                    <a:srgbClr val="000000">
                      <a:alpha val="43137"/>
                    </a:srgbClr>
                  </a:outerShdw>
                </a:effectLst>
              </a:rPr>
              <a:t>inertes como la arena, metales irritantes como el hierro y el plomo </a:t>
            </a:r>
            <a:r>
              <a:rPr lang="es-MX" dirty="0" smtClean="0">
                <a:effectLst>
                  <a:outerShdw blurRad="38100" dist="38100" dir="2700000" algn="tl">
                    <a:srgbClr val="000000">
                      <a:alpha val="43137"/>
                    </a:srgbClr>
                  </a:outerShdw>
                </a:effectLst>
              </a:rPr>
              <a:t>o materiales </a:t>
            </a:r>
            <a:r>
              <a:rPr lang="es-MX" dirty="0">
                <a:effectLst>
                  <a:outerShdw blurRad="38100" dist="38100" dir="2700000" algn="tl">
                    <a:srgbClr val="000000">
                      <a:alpha val="43137"/>
                    </a:srgbClr>
                  </a:outerShdw>
                </a:effectLst>
              </a:rPr>
              <a:t>orgánicos de origen animal o vegetal (polvos). </a:t>
            </a:r>
            <a:endParaRPr lang="es-MX" dirty="0" smtClean="0">
              <a:effectLst>
                <a:outerShdw blurRad="38100" dist="38100" dir="2700000" algn="tl">
                  <a:srgbClr val="000000">
                    <a:alpha val="43137"/>
                  </a:srgbClr>
                </a:outerShdw>
              </a:effectLst>
            </a:endParaRPr>
          </a:p>
          <a:p>
            <a:endParaRPr lang="es-MX" dirty="0"/>
          </a:p>
        </p:txBody>
      </p:sp>
    </p:spTree>
    <p:extLst>
      <p:ext uri="{BB962C8B-B14F-4D97-AF65-F5344CB8AC3E}">
        <p14:creationId xmlns:p14="http://schemas.microsoft.com/office/powerpoint/2010/main" xmlns="" val="23304368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16632"/>
            <a:ext cx="8784976" cy="951384"/>
          </a:xfrm>
        </p:spPr>
        <p:txBody>
          <a:bodyPr anchor="ctr">
            <a:noAutofit/>
          </a:bodyPr>
          <a:lstStyle/>
          <a:p>
            <a:pPr algn="ctr"/>
            <a:r>
              <a:rPr lang="es-MX" sz="3600" dirty="0">
                <a:effectLst/>
              </a:rPr>
              <a:t>Trastornos oculares causados por </a:t>
            </a:r>
            <a:r>
              <a:rPr lang="es-MX" sz="3600" dirty="0" smtClean="0">
                <a:effectLst/>
              </a:rPr>
              <a:t/>
            </a:r>
            <a:br>
              <a:rPr lang="es-MX" sz="3600" dirty="0" smtClean="0">
                <a:effectLst/>
              </a:rPr>
            </a:br>
            <a:r>
              <a:rPr lang="es-MX" sz="3600" dirty="0" smtClean="0">
                <a:effectLst/>
              </a:rPr>
              <a:t>cuerpos </a:t>
            </a:r>
            <a:r>
              <a:rPr lang="es-MX" sz="3600" dirty="0">
                <a:effectLst/>
              </a:rPr>
              <a:t>extraños</a:t>
            </a:r>
          </a:p>
        </p:txBody>
      </p:sp>
      <p:sp>
        <p:nvSpPr>
          <p:cNvPr id="3" name="2 Marcador de contenido"/>
          <p:cNvSpPr>
            <a:spLocks noGrp="1"/>
          </p:cNvSpPr>
          <p:nvPr>
            <p:ph idx="1"/>
          </p:nvPr>
        </p:nvSpPr>
        <p:spPr>
          <a:xfrm>
            <a:off x="0" y="1196752"/>
            <a:ext cx="9144000" cy="5400600"/>
          </a:xfrm>
        </p:spPr>
        <p:txBody>
          <a:bodyPr>
            <a:normAutofit/>
          </a:bodyPr>
          <a:lstStyle/>
          <a:p>
            <a:endParaRPr lang="es-MX" dirty="0" smtClean="0">
              <a:effectLst>
                <a:outerShdw blurRad="38100" dist="38100" dir="2700000" algn="tl">
                  <a:srgbClr val="000000">
                    <a:alpha val="43137"/>
                  </a:srgbClr>
                </a:outerShdw>
              </a:effectLst>
            </a:endParaRPr>
          </a:p>
          <a:p>
            <a:r>
              <a:rPr lang="es-MX" dirty="0" smtClean="0">
                <a:effectLst>
                  <a:outerShdw blurRad="38100" dist="38100" dir="2700000" algn="tl">
                    <a:srgbClr val="000000">
                      <a:alpha val="43137"/>
                    </a:srgbClr>
                  </a:outerShdw>
                </a:effectLst>
              </a:rPr>
              <a:t>Por </a:t>
            </a:r>
            <a:r>
              <a:rPr lang="es-MX" dirty="0">
                <a:effectLst>
                  <a:outerShdw blurRad="38100" dist="38100" dir="2700000" algn="tl">
                    <a:srgbClr val="000000">
                      <a:alpha val="43137"/>
                    </a:srgbClr>
                  </a:outerShdw>
                </a:effectLst>
              </a:rPr>
              <a:t>ello, además </a:t>
            </a:r>
            <a:r>
              <a:rPr lang="es-MX" dirty="0" smtClean="0">
                <a:effectLst>
                  <a:outerShdw blurRad="38100" dist="38100" dir="2700000" algn="tl">
                    <a:srgbClr val="000000">
                      <a:alpha val="43137"/>
                    </a:srgbClr>
                  </a:outerShdw>
                </a:effectLst>
              </a:rPr>
              <a:t>de las </a:t>
            </a:r>
            <a:r>
              <a:rPr lang="es-MX" dirty="0">
                <a:effectLst>
                  <a:outerShdw blurRad="38100" dist="38100" dir="2700000" algn="tl">
                    <a:srgbClr val="000000">
                      <a:alpha val="43137"/>
                    </a:srgbClr>
                  </a:outerShdw>
                </a:effectLst>
              </a:rPr>
              <a:t>lesiones oculares, pueden producirse complicaciones como infecciones </a:t>
            </a:r>
            <a:r>
              <a:rPr lang="es-MX" dirty="0" smtClean="0">
                <a:effectLst>
                  <a:outerShdw blurRad="38100" dist="38100" dir="2700000" algn="tl">
                    <a:srgbClr val="000000">
                      <a:alpha val="43137"/>
                    </a:srgbClr>
                  </a:outerShdw>
                </a:effectLst>
              </a:rPr>
              <a:t>e intoxicaciones </a:t>
            </a:r>
            <a:r>
              <a:rPr lang="es-MX" dirty="0">
                <a:effectLst>
                  <a:outerShdw blurRad="38100" dist="38100" dir="2700000" algn="tl">
                    <a:srgbClr val="000000">
                      <a:alpha val="43137"/>
                    </a:srgbClr>
                  </a:outerShdw>
                </a:effectLst>
              </a:rPr>
              <a:t>si la cantidad de sustancia introducida en el organismo es </a:t>
            </a:r>
            <a:r>
              <a:rPr lang="es-MX" dirty="0" smtClean="0">
                <a:effectLst>
                  <a:outerShdw blurRad="38100" dist="38100" dir="2700000" algn="tl">
                    <a:srgbClr val="000000">
                      <a:alpha val="43137"/>
                    </a:srgbClr>
                  </a:outerShdw>
                </a:effectLst>
              </a:rPr>
              <a:t>lo bastante </a:t>
            </a:r>
            <a:r>
              <a:rPr lang="es-MX" dirty="0">
                <a:effectLst>
                  <a:outerShdw blurRad="38100" dist="38100" dir="2700000" algn="tl">
                    <a:srgbClr val="000000">
                      <a:alpha val="43137"/>
                    </a:srgbClr>
                  </a:outerShdw>
                </a:effectLst>
              </a:rPr>
              <a:t>grande.</a:t>
            </a:r>
            <a:r>
              <a:rPr lang="es-MX" sz="1800" dirty="0">
                <a:effectLst>
                  <a:outerShdw blurRad="38100" dist="38100" dir="2700000" algn="tl">
                    <a:srgbClr val="000000">
                      <a:alpha val="43137"/>
                    </a:srgbClr>
                  </a:outerShdw>
                </a:effectLst>
              </a:rPr>
              <a:t> </a:t>
            </a:r>
            <a:r>
              <a:rPr lang="es-MX" sz="1800" dirty="0" smtClean="0">
                <a:effectLst>
                  <a:outerShdw blurRad="38100" dist="38100" dir="2700000" algn="tl">
                    <a:srgbClr val="000000">
                      <a:alpha val="43137"/>
                    </a:srgbClr>
                  </a:outerShdw>
                </a:effectLst>
              </a:rPr>
              <a:t>(12).</a:t>
            </a:r>
            <a:endParaRPr lang="es-MX" dirty="0">
              <a:effectLst>
                <a:outerShdw blurRad="38100" dist="38100" dir="2700000" algn="tl">
                  <a:srgbClr val="000000">
                    <a:alpha val="43137"/>
                  </a:srgbClr>
                </a:outerShdw>
              </a:effectLst>
            </a:endParaRPr>
          </a:p>
          <a:p>
            <a:pPr marL="0" indent="0">
              <a:buNone/>
            </a:pPr>
            <a:endParaRPr lang="es-MX" dirty="0"/>
          </a:p>
        </p:txBody>
      </p:sp>
      <p:pic>
        <p:nvPicPr>
          <p:cNvPr id="5" name="Imagen 4" descr="Car_Ojo_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47864" y="3717032"/>
            <a:ext cx="2232248" cy="2762333"/>
          </a:xfrm>
          <a:prstGeom prst="rect">
            <a:avLst/>
          </a:prstGeom>
          <a:noFill/>
          <a:extLst>
            <a:ext uri="{909E8E84-426E-40DD-AFC4-6F175D3DCCD1}">
              <a14:hiddenFill xmlns:a14="http://schemas.microsoft.com/office/drawing/2010/main" xmlns="">
                <a:solidFill>
                  <a:srgbClr xmlns:mc="http://schemas.openxmlformats.org/markup-compatibility/2006" val="FFFFFF" mc:Ignorable=""/>
                </a:solidFill>
              </a14:hiddenFill>
            </a:ext>
          </a:extLst>
        </p:spPr>
      </p:pic>
    </p:spTree>
    <p:extLst>
      <p:ext uri="{BB962C8B-B14F-4D97-AF65-F5344CB8AC3E}">
        <p14:creationId xmlns:p14="http://schemas.microsoft.com/office/powerpoint/2010/main" xmlns="" val="1218290353"/>
      </p:ext>
    </p:extLst>
  </p:cSld>
  <p:clrMapOvr>
    <a:masterClrMapping/>
  </p:clrMapOvr>
  <p:timing>
    <p:tnLst>
      <p:par>
        <p:cTn id="1" dur="indefinite" restart="never" nodeType="tmRoot"/>
      </p:par>
    </p:tnLst>
  </p:timing>
</p:sld>
</file>

<file path=ppt/theme/theme1.xml><?xml version="1.0" encoding="utf-8"?>
<a:theme xmlns:a="http://schemas.openxmlformats.org/drawingml/2006/main" name="Deluxe">
  <a:themeElements>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fontScheme name="Deluxe">
      <a:majorFont>
        <a:latin typeface="Corbel"/>
        <a:ea typeface=""/>
        <a:cs typeface=""/>
        <a:font script="Jpan" typeface="HGｺﾞｼｯｸM"/>
        <a:font script="Hang" typeface="HY엽서L"/>
        <a:font script="Hans" typeface="华文新魏"/>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新魏"/>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Deluxe">
      <a:fillStyleLst>
        <a:solidFill>
          <a:schemeClr val="phClr"/>
        </a:solidFill>
        <a:gradFill rotWithShape="1">
          <a:gsLst>
            <a:gs pos="0">
              <a:schemeClr val="phClr">
                <a:tint val="20000"/>
                <a:satMod val="280000"/>
              </a:schemeClr>
            </a:gs>
            <a:gs pos="14000">
              <a:schemeClr val="phClr">
                <a:tint val="37000"/>
                <a:satMod val="250000"/>
              </a:schemeClr>
            </a:gs>
            <a:gs pos="45000">
              <a:schemeClr val="phClr">
                <a:tint val="53000"/>
                <a:satMod val="220000"/>
              </a:schemeClr>
            </a:gs>
            <a:gs pos="65000">
              <a:schemeClr val="phClr">
                <a:tint val="53000"/>
                <a:satMod val="220000"/>
              </a:schemeClr>
            </a:gs>
            <a:gs pos="86000">
              <a:schemeClr val="phClr">
                <a:tint val="42000"/>
                <a:satMod val="240000"/>
              </a:schemeClr>
            </a:gs>
            <a:gs pos="100000">
              <a:schemeClr val="phClr">
                <a:tint val="20000"/>
                <a:satMod val="230000"/>
              </a:schemeClr>
            </a:gs>
          </a:gsLst>
          <a:lin ang="16200000" scaled="1"/>
        </a:gradFill>
        <a:gradFill rotWithShape="1">
          <a:gsLst>
            <a:gs pos="0">
              <a:schemeClr val="phClr">
                <a:shade val="75000"/>
                <a:satMod val="160000"/>
              </a:schemeClr>
            </a:gs>
            <a:gs pos="60000">
              <a:schemeClr val="phClr">
                <a:satMod val="150000"/>
              </a:schemeClr>
            </a:gs>
            <a:gs pos="100000">
              <a:schemeClr val="phClr">
                <a:tint val="75000"/>
                <a:satMod val="200000"/>
              </a:schemeClr>
            </a:gs>
          </a:gsLst>
          <a:lin ang="16200000" scaled="1"/>
        </a:gradFill>
      </a:fillStyleLst>
      <a:lnStyleLst>
        <a:ln w="9525" cap="flat" cmpd="sng" algn="ctr">
          <a:solidFill>
            <a:schemeClr val="phClr">
              <a:satMod val="140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outerShdw blurRad="50800" dist="25400" dir="5400000" rotWithShape="0">
              <a:srgbClr val="000000">
                <a:alpha val="43137"/>
              </a:srgbClr>
            </a:outerShdw>
          </a:effectLst>
        </a:effectStyle>
        <a:effectStyle>
          <a:effectLst>
            <a:outerShdw blurRad="50800" dist="25400" dir="5400000" rotWithShape="0">
              <a:srgbClr val="000000">
                <a:alpha val="43137"/>
              </a:srgbClr>
            </a:outerShdw>
          </a:effectLst>
          <a:scene3d>
            <a:camera prst="orthographicFront" fov="0">
              <a:rot lat="0" lon="0" rev="0"/>
            </a:camera>
            <a:lightRig rig="contrasting" dir="t">
              <a:rot lat="0" lon="0" rev="16500000"/>
            </a:lightRig>
          </a:scene3d>
          <a:sp3d prstMaterial="powder">
            <a:bevelT w="152400"/>
            <a:contourClr>
              <a:schemeClr val="phClr"/>
            </a:contourClr>
          </a:sp3d>
        </a:effectStyle>
        <a:effectStyle>
          <a:effectLst>
            <a:reflection blurRad="12700" stA="26000" endPos="28000" dist="38100" dir="5400000" sy="-100000"/>
          </a:effectLst>
          <a:scene3d>
            <a:camera prst="orthographicFront" fov="0">
              <a:rot lat="0" lon="0" rev="0"/>
            </a:camera>
            <a:lightRig rig="contrasting" dir="t">
              <a:rot lat="0" lon="0" rev="16500000"/>
            </a:lightRig>
          </a:scene3d>
          <a:sp3d prstMaterial="powder">
            <a:bevelT w="190500" h="101600"/>
            <a:contourClr>
              <a:schemeClr val="phClr"/>
            </a:contourClr>
          </a:sp3d>
        </a:effectStyle>
      </a:effectStyleLst>
      <a:bgFillStyleLst>
        <a:solidFill>
          <a:schemeClr val="phClr"/>
        </a:solidFill>
        <a:gradFill rotWithShape="1">
          <a:gsLst>
            <a:gs pos="0">
              <a:schemeClr val="phClr">
                <a:tint val="43000"/>
                <a:satMod val="1550000"/>
              </a:schemeClr>
            </a:gs>
            <a:gs pos="1000">
              <a:schemeClr val="phClr">
                <a:tint val="48000"/>
                <a:satMod val="1550000"/>
              </a:schemeClr>
            </a:gs>
            <a:gs pos="90000">
              <a:schemeClr val="phClr">
                <a:shade val="18000"/>
                <a:satMod val="275000"/>
              </a:schemeClr>
            </a:gs>
          </a:gsLst>
          <a:path path="circle">
            <a:fillToRect r="210000" b="300000"/>
          </a:path>
        </a:gradFill>
        <a:gradFill rotWithShape="1">
          <a:gsLst>
            <a:gs pos="5000">
              <a:schemeClr val="phClr">
                <a:tint val="38000"/>
                <a:satMod val="1800000"/>
              </a:schemeClr>
            </a:gs>
            <a:gs pos="5000">
              <a:schemeClr val="phClr">
                <a:tint val="40000"/>
                <a:satMod val="1800000"/>
              </a:schemeClr>
            </a:gs>
            <a:gs pos="90000">
              <a:schemeClr val="phClr">
                <a:shade val="18000"/>
                <a:satMod val="275000"/>
              </a:schemeClr>
            </a:gs>
          </a:gsLst>
          <a:path path="circle">
            <a:fillToRect l="20000" t="30000" r="135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 de lujo</Template>
  <TotalTime>1898</TotalTime>
  <Words>1724</Words>
  <Application>Microsoft Office PowerPoint</Application>
  <PresentationFormat>Presentación en pantalla (4:3)</PresentationFormat>
  <Paragraphs>121</Paragraphs>
  <Slides>23</Slides>
  <Notes>0</Notes>
  <HiddenSlides>0</HiddenSlides>
  <MMClips>0</MMClips>
  <ScaleCrop>false</ScaleCrop>
  <HeadingPairs>
    <vt:vector size="4" baseType="variant">
      <vt:variant>
        <vt:lpstr>Tema</vt:lpstr>
      </vt:variant>
      <vt:variant>
        <vt:i4>1</vt:i4>
      </vt:variant>
      <vt:variant>
        <vt:lpstr>Títulos de diapositiva</vt:lpstr>
      </vt:variant>
      <vt:variant>
        <vt:i4>23</vt:i4>
      </vt:variant>
    </vt:vector>
  </HeadingPairs>
  <TitlesOfParts>
    <vt:vector size="24" baseType="lpstr">
      <vt:lpstr>Deluxe</vt:lpstr>
      <vt:lpstr>Accidentes  oculares</vt:lpstr>
      <vt:lpstr>ACCIDENTES OCULARES: SU RELACION CON EL MUNDO  LABORAL</vt:lpstr>
      <vt:lpstr>Los traumatismos oculares </vt:lpstr>
      <vt:lpstr>Los traumatismos oculares </vt:lpstr>
      <vt:lpstr>COSTOS ECONOMICOS DE LOS  ACCIDENTES DE TRABAJO </vt:lpstr>
      <vt:lpstr>RIESGOS OCULARES EN EL TRABAJO</vt:lpstr>
      <vt:lpstr>RIESGOS OCULARES EN EL TRABAJO</vt:lpstr>
      <vt:lpstr>Trastornos oculares causados por  cuerpos extraños</vt:lpstr>
      <vt:lpstr>Trastornos oculares causados por  cuerpos extraños</vt:lpstr>
      <vt:lpstr>Quemaduras oculares</vt:lpstr>
      <vt:lpstr>Lesiones por aire comprimido</vt:lpstr>
      <vt:lpstr>Sustancias nocivas</vt:lpstr>
      <vt:lpstr>Sustancias nocivas</vt:lpstr>
      <vt:lpstr>DISCUSION DE LOS ACCIDENTES OCULARES Y SU RELACION CON EL MUNDO LABORAL</vt:lpstr>
      <vt:lpstr>DISCUSION DE LOS ACCIDENTES OCULARES Y SU RELACION CON EL MUNDO LABORAL</vt:lpstr>
      <vt:lpstr>DISCUSION DE LOS ACCIDENTES OCULARES Y SU RELACION CON EL MUNDO LABORAL</vt:lpstr>
      <vt:lpstr>SINTOMAS OCULARES EN LOS TRABAJADORES QUE USAN PANTALLAS DE VISUALIZACION DE DATOS</vt:lpstr>
      <vt:lpstr>SINTOMAS OCULARES EN LOS TRABAJADORES QUE USAN PANTALLAS DE VISUALIZACION DE DATOS</vt:lpstr>
      <vt:lpstr>CONCLUSION</vt:lpstr>
      <vt:lpstr>CONCLUSION</vt:lpstr>
      <vt:lpstr>CONCLUSION</vt:lpstr>
      <vt:lpstr>Diapositiva 22</vt:lpstr>
      <vt:lpstr>Diapositiva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Accidentes  oculares</dc:title>
  <dc:creator>Adan</dc:creator>
  <cp:lastModifiedBy>hgfhg</cp:lastModifiedBy>
  <cp:revision>20</cp:revision>
  <dcterms:created xsi:type="dcterms:W3CDTF">2010-07-06T03:17:09Z</dcterms:created>
  <dcterms:modified xsi:type="dcterms:W3CDTF">2010-07-16T06:01:42Z</dcterms:modified>
</cp:coreProperties>
</file>